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8288000" cy="10287000"/>
  <p:notesSz cx="6858000" cy="9144000"/>
  <p:embeddedFontLst>
    <p:embeddedFont>
      <p:font typeface="Cerebri" panose="020B0604020202020204" charset="0"/>
      <p:regular r:id="rId20"/>
    </p:embeddedFont>
    <p:embeddedFont>
      <p:font typeface="Cerebri Bold"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3" d="100"/>
          <a:sy n="43" d="100"/>
        </p:scale>
        <p:origin x="74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4999"/>
            </a:stretch>
          </a:blipFill>
        </p:spPr>
        <p:txBody>
          <a:bodyPr/>
          <a:lstStyle/>
          <a:p>
            <a:endParaRPr lang="en-NZ"/>
          </a:p>
        </p:txBody>
      </p:sp>
      <p:grpSp>
        <p:nvGrpSpPr>
          <p:cNvPr id="3" name="Group 3"/>
          <p:cNvGrpSpPr/>
          <p:nvPr/>
        </p:nvGrpSpPr>
        <p:grpSpPr>
          <a:xfrm>
            <a:off x="0" y="0"/>
            <a:ext cx="18288000" cy="3687719"/>
            <a:chOff x="0" y="0"/>
            <a:chExt cx="4816593" cy="971251"/>
          </a:xfrm>
        </p:grpSpPr>
        <p:sp>
          <p:nvSpPr>
            <p:cNvPr id="4" name="Freeform 4"/>
            <p:cNvSpPr/>
            <p:nvPr/>
          </p:nvSpPr>
          <p:spPr>
            <a:xfrm>
              <a:off x="0" y="0"/>
              <a:ext cx="4816592" cy="971251"/>
            </a:xfrm>
            <a:custGeom>
              <a:avLst/>
              <a:gdLst/>
              <a:ahLst/>
              <a:cxnLst/>
              <a:rect l="l" t="t" r="r" b="b"/>
              <a:pathLst>
                <a:path w="4816592" h="971251">
                  <a:moveTo>
                    <a:pt x="0" y="0"/>
                  </a:moveTo>
                  <a:lnTo>
                    <a:pt x="4816592" y="0"/>
                  </a:lnTo>
                  <a:lnTo>
                    <a:pt x="4816592" y="971251"/>
                  </a:lnTo>
                  <a:lnTo>
                    <a:pt x="0" y="971251"/>
                  </a:lnTo>
                  <a:close/>
                </a:path>
              </a:pathLst>
            </a:custGeom>
            <a:solidFill>
              <a:srgbClr val="FFFFFF"/>
            </a:solidFill>
          </p:spPr>
          <p:txBody>
            <a:bodyPr/>
            <a:lstStyle/>
            <a:p>
              <a:endParaRPr lang="en-NZ"/>
            </a:p>
          </p:txBody>
        </p:sp>
        <p:sp>
          <p:nvSpPr>
            <p:cNvPr id="5" name="TextBox 5"/>
            <p:cNvSpPr txBox="1"/>
            <p:nvPr/>
          </p:nvSpPr>
          <p:spPr>
            <a:xfrm>
              <a:off x="0" y="-38100"/>
              <a:ext cx="4816593" cy="1009351"/>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7471154" y="3484644"/>
            <a:ext cx="10816846" cy="2109479"/>
            <a:chOff x="0" y="0"/>
            <a:chExt cx="2848881" cy="555583"/>
          </a:xfrm>
        </p:grpSpPr>
        <p:sp>
          <p:nvSpPr>
            <p:cNvPr id="7" name="Freeform 7"/>
            <p:cNvSpPr/>
            <p:nvPr/>
          </p:nvSpPr>
          <p:spPr>
            <a:xfrm>
              <a:off x="0" y="0"/>
              <a:ext cx="2848881" cy="555583"/>
            </a:xfrm>
            <a:custGeom>
              <a:avLst/>
              <a:gdLst/>
              <a:ahLst/>
              <a:cxnLst/>
              <a:rect l="l" t="t" r="r" b="b"/>
              <a:pathLst>
                <a:path w="2848881" h="555583">
                  <a:moveTo>
                    <a:pt x="0" y="0"/>
                  </a:moveTo>
                  <a:lnTo>
                    <a:pt x="2848881" y="0"/>
                  </a:lnTo>
                  <a:lnTo>
                    <a:pt x="2848881" y="555583"/>
                  </a:lnTo>
                  <a:lnTo>
                    <a:pt x="0" y="555583"/>
                  </a:lnTo>
                  <a:close/>
                </a:path>
              </a:pathLst>
            </a:custGeom>
            <a:solidFill>
              <a:srgbClr val="FFFFFF"/>
            </a:solidFill>
          </p:spPr>
          <p:txBody>
            <a:bodyPr/>
            <a:lstStyle/>
            <a:p>
              <a:endParaRPr lang="en-NZ"/>
            </a:p>
          </p:txBody>
        </p:sp>
        <p:sp>
          <p:nvSpPr>
            <p:cNvPr id="8" name="TextBox 8"/>
            <p:cNvSpPr txBox="1"/>
            <p:nvPr/>
          </p:nvSpPr>
          <p:spPr>
            <a:xfrm>
              <a:off x="0" y="-38100"/>
              <a:ext cx="2848881" cy="593683"/>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14434073" y="322788"/>
            <a:ext cx="1835523" cy="1411823"/>
          </a:xfrm>
          <a:custGeom>
            <a:avLst/>
            <a:gdLst/>
            <a:ahLst/>
            <a:cxnLst/>
            <a:rect l="l" t="t" r="r" b="b"/>
            <a:pathLst>
              <a:path w="1835523" h="1411823">
                <a:moveTo>
                  <a:pt x="0" y="0"/>
                </a:moveTo>
                <a:lnTo>
                  <a:pt x="1835523" y="0"/>
                </a:lnTo>
                <a:lnTo>
                  <a:pt x="1835523" y="1411824"/>
                </a:lnTo>
                <a:lnTo>
                  <a:pt x="0" y="1411824"/>
                </a:lnTo>
                <a:lnTo>
                  <a:pt x="0" y="0"/>
                </a:lnTo>
                <a:close/>
              </a:path>
            </a:pathLst>
          </a:custGeom>
          <a:blipFill>
            <a:blip r:embed="rId3"/>
            <a:stretch>
              <a:fillRect/>
            </a:stretch>
          </a:blipFill>
        </p:spPr>
        <p:txBody>
          <a:bodyPr/>
          <a:lstStyle/>
          <a:p>
            <a:endParaRPr lang="en-NZ"/>
          </a:p>
        </p:txBody>
      </p:sp>
      <p:sp>
        <p:nvSpPr>
          <p:cNvPr id="10" name="Freeform 10"/>
          <p:cNvSpPr/>
          <p:nvPr/>
        </p:nvSpPr>
        <p:spPr>
          <a:xfrm>
            <a:off x="16202869" y="451495"/>
            <a:ext cx="1446414" cy="970677"/>
          </a:xfrm>
          <a:custGeom>
            <a:avLst/>
            <a:gdLst/>
            <a:ahLst/>
            <a:cxnLst/>
            <a:rect l="l" t="t" r="r" b="b"/>
            <a:pathLst>
              <a:path w="1446414" h="970677">
                <a:moveTo>
                  <a:pt x="0" y="0"/>
                </a:moveTo>
                <a:lnTo>
                  <a:pt x="1446415" y="0"/>
                </a:lnTo>
                <a:lnTo>
                  <a:pt x="1446415" y="970677"/>
                </a:lnTo>
                <a:lnTo>
                  <a:pt x="0" y="970677"/>
                </a:lnTo>
                <a:lnTo>
                  <a:pt x="0" y="0"/>
                </a:lnTo>
                <a:close/>
              </a:path>
            </a:pathLst>
          </a:custGeom>
          <a:blipFill>
            <a:blip r:embed="rId4"/>
            <a:stretch>
              <a:fillRect l="-1" t="-793" r="-6483" b="-9662"/>
            </a:stretch>
          </a:blipFill>
        </p:spPr>
        <p:txBody>
          <a:bodyPr/>
          <a:lstStyle/>
          <a:p>
            <a:endParaRPr lang="en-NZ"/>
          </a:p>
        </p:txBody>
      </p:sp>
      <p:sp>
        <p:nvSpPr>
          <p:cNvPr id="11" name="Freeform 11"/>
          <p:cNvSpPr/>
          <p:nvPr/>
        </p:nvSpPr>
        <p:spPr>
          <a:xfrm>
            <a:off x="12981154" y="698635"/>
            <a:ext cx="1159735" cy="660130"/>
          </a:xfrm>
          <a:custGeom>
            <a:avLst/>
            <a:gdLst/>
            <a:ahLst/>
            <a:cxnLst/>
            <a:rect l="l" t="t" r="r" b="b"/>
            <a:pathLst>
              <a:path w="1159735" h="660130">
                <a:moveTo>
                  <a:pt x="0" y="0"/>
                </a:moveTo>
                <a:lnTo>
                  <a:pt x="1159735" y="0"/>
                </a:lnTo>
                <a:lnTo>
                  <a:pt x="1159735" y="660130"/>
                </a:lnTo>
                <a:lnTo>
                  <a:pt x="0" y="660130"/>
                </a:lnTo>
                <a:lnTo>
                  <a:pt x="0" y="0"/>
                </a:lnTo>
                <a:close/>
              </a:path>
            </a:pathLst>
          </a:custGeom>
          <a:blipFill>
            <a:blip r:embed="rId5"/>
            <a:stretch>
              <a:fillRect/>
            </a:stretch>
          </a:blipFill>
        </p:spPr>
        <p:txBody>
          <a:bodyPr/>
          <a:lstStyle/>
          <a:p>
            <a:endParaRPr lang="en-NZ"/>
          </a:p>
        </p:txBody>
      </p:sp>
      <p:sp>
        <p:nvSpPr>
          <p:cNvPr id="12" name="TextBox 12"/>
          <p:cNvSpPr txBox="1"/>
          <p:nvPr/>
        </p:nvSpPr>
        <p:spPr>
          <a:xfrm>
            <a:off x="7292705" y="3156412"/>
            <a:ext cx="10356579" cy="1088749"/>
          </a:xfrm>
          <a:prstGeom prst="rect">
            <a:avLst/>
          </a:prstGeom>
        </p:spPr>
        <p:txBody>
          <a:bodyPr lIns="0" tIns="0" rIns="0" bIns="0" rtlCol="0" anchor="t">
            <a:spAutoFit/>
          </a:bodyPr>
          <a:lstStyle/>
          <a:p>
            <a:pPr algn="r">
              <a:lnSpc>
                <a:spcPts val="4187"/>
              </a:lnSpc>
            </a:pPr>
            <a:r>
              <a:rPr lang="en-US" sz="4758">
                <a:solidFill>
                  <a:srgbClr val="A0AA8C"/>
                </a:solidFill>
                <a:latin typeface="Cerebri Bold"/>
              </a:rPr>
              <a:t>What does good care look like and how can we get there?</a:t>
            </a:r>
          </a:p>
        </p:txBody>
      </p:sp>
      <p:sp>
        <p:nvSpPr>
          <p:cNvPr id="13" name="TextBox 13"/>
          <p:cNvSpPr txBox="1"/>
          <p:nvPr/>
        </p:nvSpPr>
        <p:spPr>
          <a:xfrm>
            <a:off x="8534401" y="4428627"/>
            <a:ext cx="9114884" cy="924036"/>
          </a:xfrm>
          <a:prstGeom prst="rect">
            <a:avLst/>
          </a:prstGeom>
        </p:spPr>
        <p:txBody>
          <a:bodyPr wrap="square" lIns="0" tIns="0" rIns="0" bIns="0" rtlCol="0" anchor="t">
            <a:spAutoFit/>
          </a:bodyPr>
          <a:lstStyle/>
          <a:p>
            <a:pPr algn="r">
              <a:lnSpc>
                <a:spcPts val="3696"/>
              </a:lnSpc>
              <a:spcBef>
                <a:spcPct val="0"/>
              </a:spcBef>
            </a:pPr>
            <a:r>
              <a:rPr lang="en-US" sz="2640" dirty="0">
                <a:solidFill>
                  <a:srgbClr val="545454"/>
                </a:solidFill>
                <a:latin typeface="Cerebri Bold"/>
              </a:rPr>
              <a:t>Themes and quotes from the Tupuānuku survey</a:t>
            </a:r>
          </a:p>
          <a:p>
            <a:pPr algn="r">
              <a:lnSpc>
                <a:spcPts val="3696"/>
              </a:lnSpc>
              <a:spcBef>
                <a:spcPct val="0"/>
              </a:spcBef>
            </a:pPr>
            <a:r>
              <a:rPr lang="en-US" sz="2640" dirty="0">
                <a:solidFill>
                  <a:srgbClr val="545454"/>
                </a:solidFill>
                <a:latin typeface="Cerebri"/>
              </a:rPr>
              <a:t>Debbie Peterson, March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7032" r="-21544"/>
            </a:stretch>
          </a:blipFill>
        </p:spPr>
        <p:txBody>
          <a:bodyPr/>
          <a:lstStyle/>
          <a:p>
            <a:endParaRPr lang="en-NZ"/>
          </a:p>
        </p:txBody>
      </p:sp>
      <p:grpSp>
        <p:nvGrpSpPr>
          <p:cNvPr id="3" name="Group 3"/>
          <p:cNvGrpSpPr/>
          <p:nvPr/>
        </p:nvGrpSpPr>
        <p:grpSpPr>
          <a:xfrm>
            <a:off x="0" y="0"/>
            <a:ext cx="18288000" cy="1403573"/>
            <a:chOff x="0" y="0"/>
            <a:chExt cx="4816593" cy="369665"/>
          </a:xfrm>
        </p:grpSpPr>
        <p:sp>
          <p:nvSpPr>
            <p:cNvPr id="4" name="Freeform 4"/>
            <p:cNvSpPr/>
            <p:nvPr/>
          </p:nvSpPr>
          <p:spPr>
            <a:xfrm>
              <a:off x="0" y="0"/>
              <a:ext cx="4816592" cy="369665"/>
            </a:xfrm>
            <a:custGeom>
              <a:avLst/>
              <a:gdLst/>
              <a:ahLst/>
              <a:cxnLst/>
              <a:rect l="l" t="t" r="r" b="b"/>
              <a:pathLst>
                <a:path w="4816592" h="369665">
                  <a:moveTo>
                    <a:pt x="0" y="0"/>
                  </a:moveTo>
                  <a:lnTo>
                    <a:pt x="4816592" y="0"/>
                  </a:lnTo>
                  <a:lnTo>
                    <a:pt x="4816592" y="369665"/>
                  </a:lnTo>
                  <a:lnTo>
                    <a:pt x="0" y="369665"/>
                  </a:lnTo>
                  <a:close/>
                </a:path>
              </a:pathLst>
            </a:custGeom>
            <a:solidFill>
              <a:srgbClr val="FFFFFF"/>
            </a:solidFill>
          </p:spPr>
          <p:txBody>
            <a:bodyPr/>
            <a:lstStyle/>
            <a:p>
              <a:endParaRPr lang="en-NZ"/>
            </a:p>
          </p:txBody>
        </p:sp>
        <p:sp>
          <p:nvSpPr>
            <p:cNvPr id="5" name="TextBox 5"/>
            <p:cNvSpPr txBox="1"/>
            <p:nvPr/>
          </p:nvSpPr>
          <p:spPr>
            <a:xfrm>
              <a:off x="0" y="-38100"/>
              <a:ext cx="4816593" cy="40776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4434073" y="95696"/>
            <a:ext cx="1835523" cy="1411823"/>
          </a:xfrm>
          <a:custGeom>
            <a:avLst/>
            <a:gdLst/>
            <a:ahLst/>
            <a:cxnLst/>
            <a:rect l="l" t="t" r="r" b="b"/>
            <a:pathLst>
              <a:path w="1835523" h="1411823">
                <a:moveTo>
                  <a:pt x="0" y="0"/>
                </a:moveTo>
                <a:lnTo>
                  <a:pt x="1835523" y="0"/>
                </a:lnTo>
                <a:lnTo>
                  <a:pt x="1835523" y="1411823"/>
                </a:lnTo>
                <a:lnTo>
                  <a:pt x="0" y="1411823"/>
                </a:lnTo>
                <a:lnTo>
                  <a:pt x="0" y="0"/>
                </a:lnTo>
                <a:close/>
              </a:path>
            </a:pathLst>
          </a:custGeom>
          <a:blipFill>
            <a:blip r:embed="rId3"/>
            <a:stretch>
              <a:fillRect/>
            </a:stretch>
          </a:blipFill>
        </p:spPr>
        <p:txBody>
          <a:bodyPr/>
          <a:lstStyle/>
          <a:p>
            <a:endParaRPr lang="en-NZ"/>
          </a:p>
        </p:txBody>
      </p:sp>
      <p:sp>
        <p:nvSpPr>
          <p:cNvPr id="7" name="Freeform 7"/>
          <p:cNvSpPr/>
          <p:nvPr/>
        </p:nvSpPr>
        <p:spPr>
          <a:xfrm>
            <a:off x="16202869" y="224402"/>
            <a:ext cx="1446414" cy="970677"/>
          </a:xfrm>
          <a:custGeom>
            <a:avLst/>
            <a:gdLst/>
            <a:ahLst/>
            <a:cxnLst/>
            <a:rect l="l" t="t" r="r" b="b"/>
            <a:pathLst>
              <a:path w="1446414" h="970677">
                <a:moveTo>
                  <a:pt x="0" y="0"/>
                </a:moveTo>
                <a:lnTo>
                  <a:pt x="1446415" y="0"/>
                </a:lnTo>
                <a:lnTo>
                  <a:pt x="1446415" y="970678"/>
                </a:lnTo>
                <a:lnTo>
                  <a:pt x="0" y="970678"/>
                </a:lnTo>
                <a:lnTo>
                  <a:pt x="0" y="0"/>
                </a:lnTo>
                <a:close/>
              </a:path>
            </a:pathLst>
          </a:custGeom>
          <a:blipFill>
            <a:blip r:embed="rId4"/>
            <a:stretch>
              <a:fillRect l="-1" t="-793" r="-6483" b="-9662"/>
            </a:stretch>
          </a:blipFill>
        </p:spPr>
        <p:txBody>
          <a:bodyPr/>
          <a:lstStyle/>
          <a:p>
            <a:endParaRPr lang="en-NZ"/>
          </a:p>
        </p:txBody>
      </p:sp>
      <p:sp>
        <p:nvSpPr>
          <p:cNvPr id="8" name="Freeform 8"/>
          <p:cNvSpPr/>
          <p:nvPr/>
        </p:nvSpPr>
        <p:spPr>
          <a:xfrm>
            <a:off x="12854891" y="379676"/>
            <a:ext cx="1159735" cy="660130"/>
          </a:xfrm>
          <a:custGeom>
            <a:avLst/>
            <a:gdLst/>
            <a:ahLst/>
            <a:cxnLst/>
            <a:rect l="l" t="t" r="r" b="b"/>
            <a:pathLst>
              <a:path w="1159735" h="660130">
                <a:moveTo>
                  <a:pt x="0" y="0"/>
                </a:moveTo>
                <a:lnTo>
                  <a:pt x="1159735" y="0"/>
                </a:lnTo>
                <a:lnTo>
                  <a:pt x="1159735" y="660130"/>
                </a:lnTo>
                <a:lnTo>
                  <a:pt x="0" y="660130"/>
                </a:lnTo>
                <a:lnTo>
                  <a:pt x="0" y="0"/>
                </a:lnTo>
                <a:close/>
              </a:path>
            </a:pathLst>
          </a:custGeom>
          <a:blipFill>
            <a:blip r:embed="rId5"/>
            <a:stretch>
              <a:fillRect/>
            </a:stretch>
          </a:blipFill>
        </p:spPr>
        <p:txBody>
          <a:bodyPr/>
          <a:lstStyle/>
          <a:p>
            <a:endParaRPr lang="en-NZ"/>
          </a:p>
        </p:txBody>
      </p:sp>
      <p:grpSp>
        <p:nvGrpSpPr>
          <p:cNvPr id="9" name="Group 9"/>
          <p:cNvGrpSpPr/>
          <p:nvPr/>
        </p:nvGrpSpPr>
        <p:grpSpPr>
          <a:xfrm>
            <a:off x="-66727" y="1403573"/>
            <a:ext cx="18288000" cy="9889071"/>
            <a:chOff x="0" y="0"/>
            <a:chExt cx="4816593" cy="2604529"/>
          </a:xfrm>
        </p:grpSpPr>
        <p:sp>
          <p:nvSpPr>
            <p:cNvPr id="10" name="Freeform 10"/>
            <p:cNvSpPr/>
            <p:nvPr/>
          </p:nvSpPr>
          <p:spPr>
            <a:xfrm>
              <a:off x="0" y="0"/>
              <a:ext cx="4816592" cy="2604529"/>
            </a:xfrm>
            <a:custGeom>
              <a:avLst/>
              <a:gdLst/>
              <a:ahLst/>
              <a:cxnLst/>
              <a:rect l="l" t="t" r="r" b="b"/>
              <a:pathLst>
                <a:path w="4816592" h="2604529">
                  <a:moveTo>
                    <a:pt x="0" y="0"/>
                  </a:moveTo>
                  <a:lnTo>
                    <a:pt x="4816592" y="0"/>
                  </a:lnTo>
                  <a:lnTo>
                    <a:pt x="4816592" y="2604529"/>
                  </a:lnTo>
                  <a:lnTo>
                    <a:pt x="0" y="2604529"/>
                  </a:lnTo>
                  <a:close/>
                </a:path>
              </a:pathLst>
            </a:custGeom>
            <a:solidFill>
              <a:srgbClr val="7D6A55">
                <a:alpha val="67843"/>
              </a:srgbClr>
            </a:solidFill>
          </p:spPr>
          <p:txBody>
            <a:bodyPr/>
            <a:lstStyle/>
            <a:p>
              <a:endParaRPr lang="en-NZ"/>
            </a:p>
          </p:txBody>
        </p:sp>
        <p:sp>
          <p:nvSpPr>
            <p:cNvPr id="11" name="TextBox 11"/>
            <p:cNvSpPr txBox="1"/>
            <p:nvPr/>
          </p:nvSpPr>
          <p:spPr>
            <a:xfrm>
              <a:off x="0" y="-38100"/>
              <a:ext cx="4816593" cy="2642629"/>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315659" y="481108"/>
            <a:ext cx="4051779" cy="547592"/>
          </a:xfrm>
          <a:prstGeom prst="rect">
            <a:avLst/>
          </a:prstGeom>
        </p:spPr>
        <p:txBody>
          <a:bodyPr lIns="0" tIns="0" rIns="0" bIns="0" rtlCol="0" anchor="t">
            <a:spAutoFit/>
          </a:bodyPr>
          <a:lstStyle/>
          <a:p>
            <a:pPr algn="ctr">
              <a:lnSpc>
                <a:spcPts val="4467"/>
              </a:lnSpc>
              <a:spcBef>
                <a:spcPct val="0"/>
              </a:spcBef>
            </a:pPr>
            <a:r>
              <a:rPr lang="en-US" sz="3191">
                <a:solidFill>
                  <a:srgbClr val="7D6A55"/>
                </a:solidFill>
                <a:latin typeface="Cerebri"/>
              </a:rPr>
              <a:t>Bad care quotes</a:t>
            </a:r>
          </a:p>
        </p:txBody>
      </p:sp>
      <p:sp>
        <p:nvSpPr>
          <p:cNvPr id="13" name="TextBox 13"/>
          <p:cNvSpPr txBox="1"/>
          <p:nvPr/>
        </p:nvSpPr>
        <p:spPr>
          <a:xfrm>
            <a:off x="1318357" y="3402694"/>
            <a:ext cx="12696269" cy="1626866"/>
          </a:xfrm>
          <a:prstGeom prst="rect">
            <a:avLst/>
          </a:prstGeom>
        </p:spPr>
        <p:txBody>
          <a:bodyPr lIns="0" tIns="0" rIns="0" bIns="0" rtlCol="0" anchor="t">
            <a:spAutoFit/>
          </a:bodyPr>
          <a:lstStyle/>
          <a:p>
            <a:pPr>
              <a:lnSpc>
                <a:spcPts val="6522"/>
              </a:lnSpc>
            </a:pPr>
            <a:r>
              <a:rPr lang="en-US" sz="5435">
                <a:solidFill>
                  <a:srgbClr val="FFFFFF"/>
                </a:solidFill>
                <a:latin typeface="Cerebri Bold"/>
              </a:rPr>
              <a:t>“ [They] hold people’s past against them”</a:t>
            </a:r>
          </a:p>
        </p:txBody>
      </p:sp>
      <p:sp>
        <p:nvSpPr>
          <p:cNvPr id="14" name="TextBox 14"/>
          <p:cNvSpPr txBox="1"/>
          <p:nvPr/>
        </p:nvSpPr>
        <p:spPr>
          <a:xfrm>
            <a:off x="1318357" y="8091457"/>
            <a:ext cx="8203810" cy="813433"/>
          </a:xfrm>
          <a:prstGeom prst="rect">
            <a:avLst/>
          </a:prstGeom>
        </p:spPr>
        <p:txBody>
          <a:bodyPr lIns="0" tIns="0" rIns="0" bIns="0" rtlCol="0" anchor="t">
            <a:spAutoFit/>
          </a:bodyPr>
          <a:lstStyle/>
          <a:p>
            <a:pPr>
              <a:lnSpc>
                <a:spcPts val="6522"/>
              </a:lnSpc>
            </a:pPr>
            <a:r>
              <a:rPr lang="en-US" sz="5435">
                <a:solidFill>
                  <a:srgbClr val="FFFFFF"/>
                </a:solidFill>
                <a:latin typeface="Cerebri Bold"/>
              </a:rPr>
              <a:t>“Treated like an addict”</a:t>
            </a:r>
          </a:p>
        </p:txBody>
      </p:sp>
      <p:sp>
        <p:nvSpPr>
          <p:cNvPr id="15" name="TextBox 15"/>
          <p:cNvSpPr txBox="1"/>
          <p:nvPr/>
        </p:nvSpPr>
        <p:spPr>
          <a:xfrm>
            <a:off x="5242135" y="5650608"/>
            <a:ext cx="11385556" cy="1726474"/>
          </a:xfrm>
          <a:prstGeom prst="rect">
            <a:avLst/>
          </a:prstGeom>
        </p:spPr>
        <p:txBody>
          <a:bodyPr lIns="0" tIns="0" rIns="0" bIns="0" rtlCol="0" anchor="t">
            <a:spAutoFit/>
          </a:bodyPr>
          <a:lstStyle/>
          <a:p>
            <a:pPr algn="r">
              <a:lnSpc>
                <a:spcPts val="7029"/>
              </a:lnSpc>
              <a:spcBef>
                <a:spcPct val="0"/>
              </a:spcBef>
            </a:pPr>
            <a:r>
              <a:rPr lang="en-US" sz="5021">
                <a:solidFill>
                  <a:srgbClr val="FFFFFF"/>
                </a:solidFill>
                <a:latin typeface="Cerebri"/>
              </a:rPr>
              <a:t>“[I] avoid going to ED as much as I can because I feel judged there”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7032" r="-21544"/>
            </a:stretch>
          </a:blipFill>
        </p:spPr>
        <p:txBody>
          <a:bodyPr/>
          <a:lstStyle/>
          <a:p>
            <a:endParaRPr lang="en-NZ"/>
          </a:p>
        </p:txBody>
      </p:sp>
      <p:grpSp>
        <p:nvGrpSpPr>
          <p:cNvPr id="3" name="Group 3"/>
          <p:cNvGrpSpPr/>
          <p:nvPr/>
        </p:nvGrpSpPr>
        <p:grpSpPr>
          <a:xfrm>
            <a:off x="0" y="0"/>
            <a:ext cx="18288000" cy="1403573"/>
            <a:chOff x="0" y="0"/>
            <a:chExt cx="4816593" cy="369665"/>
          </a:xfrm>
        </p:grpSpPr>
        <p:sp>
          <p:nvSpPr>
            <p:cNvPr id="4" name="Freeform 4"/>
            <p:cNvSpPr/>
            <p:nvPr/>
          </p:nvSpPr>
          <p:spPr>
            <a:xfrm>
              <a:off x="0" y="0"/>
              <a:ext cx="4816592" cy="369665"/>
            </a:xfrm>
            <a:custGeom>
              <a:avLst/>
              <a:gdLst/>
              <a:ahLst/>
              <a:cxnLst/>
              <a:rect l="l" t="t" r="r" b="b"/>
              <a:pathLst>
                <a:path w="4816592" h="369665">
                  <a:moveTo>
                    <a:pt x="0" y="0"/>
                  </a:moveTo>
                  <a:lnTo>
                    <a:pt x="4816592" y="0"/>
                  </a:lnTo>
                  <a:lnTo>
                    <a:pt x="4816592" y="369665"/>
                  </a:lnTo>
                  <a:lnTo>
                    <a:pt x="0" y="369665"/>
                  </a:lnTo>
                  <a:close/>
                </a:path>
              </a:pathLst>
            </a:custGeom>
            <a:solidFill>
              <a:srgbClr val="FFFFFF"/>
            </a:solidFill>
          </p:spPr>
          <p:txBody>
            <a:bodyPr/>
            <a:lstStyle/>
            <a:p>
              <a:endParaRPr lang="en-NZ"/>
            </a:p>
          </p:txBody>
        </p:sp>
        <p:sp>
          <p:nvSpPr>
            <p:cNvPr id="5" name="TextBox 5"/>
            <p:cNvSpPr txBox="1"/>
            <p:nvPr/>
          </p:nvSpPr>
          <p:spPr>
            <a:xfrm>
              <a:off x="0" y="-38100"/>
              <a:ext cx="4816593" cy="40776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4434073" y="95696"/>
            <a:ext cx="1835523" cy="1411823"/>
          </a:xfrm>
          <a:custGeom>
            <a:avLst/>
            <a:gdLst/>
            <a:ahLst/>
            <a:cxnLst/>
            <a:rect l="l" t="t" r="r" b="b"/>
            <a:pathLst>
              <a:path w="1835523" h="1411823">
                <a:moveTo>
                  <a:pt x="0" y="0"/>
                </a:moveTo>
                <a:lnTo>
                  <a:pt x="1835523" y="0"/>
                </a:lnTo>
                <a:lnTo>
                  <a:pt x="1835523" y="1411823"/>
                </a:lnTo>
                <a:lnTo>
                  <a:pt x="0" y="1411823"/>
                </a:lnTo>
                <a:lnTo>
                  <a:pt x="0" y="0"/>
                </a:lnTo>
                <a:close/>
              </a:path>
            </a:pathLst>
          </a:custGeom>
          <a:blipFill>
            <a:blip r:embed="rId3"/>
            <a:stretch>
              <a:fillRect/>
            </a:stretch>
          </a:blipFill>
        </p:spPr>
        <p:txBody>
          <a:bodyPr/>
          <a:lstStyle/>
          <a:p>
            <a:endParaRPr lang="en-NZ"/>
          </a:p>
        </p:txBody>
      </p:sp>
      <p:sp>
        <p:nvSpPr>
          <p:cNvPr id="7" name="Freeform 7"/>
          <p:cNvSpPr/>
          <p:nvPr/>
        </p:nvSpPr>
        <p:spPr>
          <a:xfrm>
            <a:off x="16202869" y="224402"/>
            <a:ext cx="1446414" cy="970677"/>
          </a:xfrm>
          <a:custGeom>
            <a:avLst/>
            <a:gdLst/>
            <a:ahLst/>
            <a:cxnLst/>
            <a:rect l="l" t="t" r="r" b="b"/>
            <a:pathLst>
              <a:path w="1446414" h="970677">
                <a:moveTo>
                  <a:pt x="0" y="0"/>
                </a:moveTo>
                <a:lnTo>
                  <a:pt x="1446415" y="0"/>
                </a:lnTo>
                <a:lnTo>
                  <a:pt x="1446415" y="970678"/>
                </a:lnTo>
                <a:lnTo>
                  <a:pt x="0" y="970678"/>
                </a:lnTo>
                <a:lnTo>
                  <a:pt x="0" y="0"/>
                </a:lnTo>
                <a:close/>
              </a:path>
            </a:pathLst>
          </a:custGeom>
          <a:blipFill>
            <a:blip r:embed="rId4"/>
            <a:stretch>
              <a:fillRect l="-1" t="-793" r="-6483" b="-9662"/>
            </a:stretch>
          </a:blipFill>
        </p:spPr>
        <p:txBody>
          <a:bodyPr/>
          <a:lstStyle/>
          <a:p>
            <a:endParaRPr lang="en-NZ"/>
          </a:p>
        </p:txBody>
      </p:sp>
      <p:sp>
        <p:nvSpPr>
          <p:cNvPr id="8" name="Freeform 8"/>
          <p:cNvSpPr/>
          <p:nvPr/>
        </p:nvSpPr>
        <p:spPr>
          <a:xfrm>
            <a:off x="12854891" y="379676"/>
            <a:ext cx="1159735" cy="660130"/>
          </a:xfrm>
          <a:custGeom>
            <a:avLst/>
            <a:gdLst/>
            <a:ahLst/>
            <a:cxnLst/>
            <a:rect l="l" t="t" r="r" b="b"/>
            <a:pathLst>
              <a:path w="1159735" h="660130">
                <a:moveTo>
                  <a:pt x="0" y="0"/>
                </a:moveTo>
                <a:lnTo>
                  <a:pt x="1159735" y="0"/>
                </a:lnTo>
                <a:lnTo>
                  <a:pt x="1159735" y="660130"/>
                </a:lnTo>
                <a:lnTo>
                  <a:pt x="0" y="660130"/>
                </a:lnTo>
                <a:lnTo>
                  <a:pt x="0" y="0"/>
                </a:lnTo>
                <a:close/>
              </a:path>
            </a:pathLst>
          </a:custGeom>
          <a:blipFill>
            <a:blip r:embed="rId5"/>
            <a:stretch>
              <a:fillRect/>
            </a:stretch>
          </a:blipFill>
        </p:spPr>
        <p:txBody>
          <a:bodyPr/>
          <a:lstStyle/>
          <a:p>
            <a:endParaRPr lang="en-NZ"/>
          </a:p>
        </p:txBody>
      </p:sp>
      <p:grpSp>
        <p:nvGrpSpPr>
          <p:cNvPr id="9" name="Group 9"/>
          <p:cNvGrpSpPr/>
          <p:nvPr/>
        </p:nvGrpSpPr>
        <p:grpSpPr>
          <a:xfrm>
            <a:off x="-66727" y="1403573"/>
            <a:ext cx="18288000" cy="9889071"/>
            <a:chOff x="0" y="0"/>
            <a:chExt cx="4816593" cy="2604529"/>
          </a:xfrm>
        </p:grpSpPr>
        <p:sp>
          <p:nvSpPr>
            <p:cNvPr id="10" name="Freeform 10"/>
            <p:cNvSpPr/>
            <p:nvPr/>
          </p:nvSpPr>
          <p:spPr>
            <a:xfrm>
              <a:off x="0" y="0"/>
              <a:ext cx="4816592" cy="2604529"/>
            </a:xfrm>
            <a:custGeom>
              <a:avLst/>
              <a:gdLst/>
              <a:ahLst/>
              <a:cxnLst/>
              <a:rect l="l" t="t" r="r" b="b"/>
              <a:pathLst>
                <a:path w="4816592" h="2604529">
                  <a:moveTo>
                    <a:pt x="0" y="0"/>
                  </a:moveTo>
                  <a:lnTo>
                    <a:pt x="4816592" y="0"/>
                  </a:lnTo>
                  <a:lnTo>
                    <a:pt x="4816592" y="2604529"/>
                  </a:lnTo>
                  <a:lnTo>
                    <a:pt x="0" y="2604529"/>
                  </a:lnTo>
                  <a:close/>
                </a:path>
              </a:pathLst>
            </a:custGeom>
            <a:solidFill>
              <a:srgbClr val="7D6A55">
                <a:alpha val="67843"/>
              </a:srgbClr>
            </a:solidFill>
          </p:spPr>
          <p:txBody>
            <a:bodyPr/>
            <a:lstStyle/>
            <a:p>
              <a:endParaRPr lang="en-NZ"/>
            </a:p>
          </p:txBody>
        </p:sp>
        <p:sp>
          <p:nvSpPr>
            <p:cNvPr id="11" name="TextBox 11"/>
            <p:cNvSpPr txBox="1"/>
            <p:nvPr/>
          </p:nvSpPr>
          <p:spPr>
            <a:xfrm>
              <a:off x="0" y="-38100"/>
              <a:ext cx="4816593" cy="2642629"/>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315659" y="481108"/>
            <a:ext cx="4051779" cy="547592"/>
          </a:xfrm>
          <a:prstGeom prst="rect">
            <a:avLst/>
          </a:prstGeom>
        </p:spPr>
        <p:txBody>
          <a:bodyPr lIns="0" tIns="0" rIns="0" bIns="0" rtlCol="0" anchor="t">
            <a:spAutoFit/>
          </a:bodyPr>
          <a:lstStyle/>
          <a:p>
            <a:pPr algn="ctr">
              <a:lnSpc>
                <a:spcPts val="4467"/>
              </a:lnSpc>
              <a:spcBef>
                <a:spcPct val="0"/>
              </a:spcBef>
            </a:pPr>
            <a:r>
              <a:rPr lang="en-US" sz="3191">
                <a:solidFill>
                  <a:srgbClr val="7D6A55"/>
                </a:solidFill>
                <a:latin typeface="Cerebri"/>
              </a:rPr>
              <a:t>Bad care quotes</a:t>
            </a:r>
          </a:p>
        </p:txBody>
      </p:sp>
      <p:sp>
        <p:nvSpPr>
          <p:cNvPr id="13" name="TextBox 13"/>
          <p:cNvSpPr txBox="1"/>
          <p:nvPr/>
        </p:nvSpPr>
        <p:spPr>
          <a:xfrm>
            <a:off x="1318357" y="3516634"/>
            <a:ext cx="12696269" cy="1626866"/>
          </a:xfrm>
          <a:prstGeom prst="rect">
            <a:avLst/>
          </a:prstGeom>
        </p:spPr>
        <p:txBody>
          <a:bodyPr lIns="0" tIns="0" rIns="0" bIns="0" rtlCol="0" anchor="t">
            <a:spAutoFit/>
          </a:bodyPr>
          <a:lstStyle/>
          <a:p>
            <a:pPr>
              <a:lnSpc>
                <a:spcPts val="6522"/>
              </a:lnSpc>
            </a:pPr>
            <a:r>
              <a:rPr lang="en-US" sz="5435" dirty="0">
                <a:solidFill>
                  <a:srgbClr val="FFFFFF"/>
                </a:solidFill>
                <a:latin typeface="Cerebri Bold"/>
              </a:rPr>
              <a:t>“They tried to tell me I was acting like a victim”</a:t>
            </a:r>
          </a:p>
        </p:txBody>
      </p:sp>
      <p:sp>
        <p:nvSpPr>
          <p:cNvPr id="14" name="TextBox 14"/>
          <p:cNvSpPr txBox="1"/>
          <p:nvPr/>
        </p:nvSpPr>
        <p:spPr>
          <a:xfrm>
            <a:off x="1563468" y="8444867"/>
            <a:ext cx="9522249" cy="813433"/>
          </a:xfrm>
          <a:prstGeom prst="rect">
            <a:avLst/>
          </a:prstGeom>
        </p:spPr>
        <p:txBody>
          <a:bodyPr lIns="0" tIns="0" rIns="0" bIns="0" rtlCol="0" anchor="t">
            <a:spAutoFit/>
          </a:bodyPr>
          <a:lstStyle/>
          <a:p>
            <a:pPr>
              <a:lnSpc>
                <a:spcPts val="6522"/>
              </a:lnSpc>
            </a:pPr>
            <a:r>
              <a:rPr lang="en-US" sz="5435">
                <a:solidFill>
                  <a:srgbClr val="FFFFFF"/>
                </a:solidFill>
                <a:latin typeface="Cerebri Bold"/>
              </a:rPr>
              <a:t>“The receptionists are rude”</a:t>
            </a:r>
          </a:p>
        </p:txBody>
      </p:sp>
      <p:sp>
        <p:nvSpPr>
          <p:cNvPr id="15" name="TextBox 15"/>
          <p:cNvSpPr txBox="1"/>
          <p:nvPr/>
        </p:nvSpPr>
        <p:spPr>
          <a:xfrm>
            <a:off x="3740269" y="5580514"/>
            <a:ext cx="12770206" cy="2005315"/>
          </a:xfrm>
          <a:prstGeom prst="rect">
            <a:avLst/>
          </a:prstGeom>
        </p:spPr>
        <p:txBody>
          <a:bodyPr lIns="0" tIns="0" rIns="0" bIns="0" rtlCol="0" anchor="t">
            <a:spAutoFit/>
          </a:bodyPr>
          <a:lstStyle/>
          <a:p>
            <a:pPr algn="r">
              <a:lnSpc>
                <a:spcPts val="5401"/>
              </a:lnSpc>
              <a:spcBef>
                <a:spcPct val="0"/>
              </a:spcBef>
            </a:pPr>
            <a:r>
              <a:rPr lang="en-US" sz="3858">
                <a:solidFill>
                  <a:srgbClr val="FFFFFF"/>
                </a:solidFill>
                <a:latin typeface="Cerebri"/>
              </a:rPr>
              <a:t>“As soon as they see my diagnosis of borderline personality disorder and history of addiction they would treat me as if I was problematic and an attention seeker”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7032" r="-21544"/>
            </a:stretch>
          </a:blipFill>
        </p:spPr>
        <p:txBody>
          <a:bodyPr/>
          <a:lstStyle/>
          <a:p>
            <a:endParaRPr lang="en-NZ"/>
          </a:p>
        </p:txBody>
      </p:sp>
      <p:grpSp>
        <p:nvGrpSpPr>
          <p:cNvPr id="3" name="Group 3"/>
          <p:cNvGrpSpPr/>
          <p:nvPr/>
        </p:nvGrpSpPr>
        <p:grpSpPr>
          <a:xfrm>
            <a:off x="0" y="0"/>
            <a:ext cx="18288000" cy="1403573"/>
            <a:chOff x="0" y="0"/>
            <a:chExt cx="4816593" cy="369665"/>
          </a:xfrm>
        </p:grpSpPr>
        <p:sp>
          <p:nvSpPr>
            <p:cNvPr id="4" name="Freeform 4"/>
            <p:cNvSpPr/>
            <p:nvPr/>
          </p:nvSpPr>
          <p:spPr>
            <a:xfrm>
              <a:off x="0" y="0"/>
              <a:ext cx="4816592" cy="369665"/>
            </a:xfrm>
            <a:custGeom>
              <a:avLst/>
              <a:gdLst/>
              <a:ahLst/>
              <a:cxnLst/>
              <a:rect l="l" t="t" r="r" b="b"/>
              <a:pathLst>
                <a:path w="4816592" h="369665">
                  <a:moveTo>
                    <a:pt x="0" y="0"/>
                  </a:moveTo>
                  <a:lnTo>
                    <a:pt x="4816592" y="0"/>
                  </a:lnTo>
                  <a:lnTo>
                    <a:pt x="4816592" y="369665"/>
                  </a:lnTo>
                  <a:lnTo>
                    <a:pt x="0" y="369665"/>
                  </a:lnTo>
                  <a:close/>
                </a:path>
              </a:pathLst>
            </a:custGeom>
            <a:solidFill>
              <a:srgbClr val="FFFFFF"/>
            </a:solidFill>
          </p:spPr>
          <p:txBody>
            <a:bodyPr/>
            <a:lstStyle/>
            <a:p>
              <a:endParaRPr lang="en-NZ"/>
            </a:p>
          </p:txBody>
        </p:sp>
        <p:sp>
          <p:nvSpPr>
            <p:cNvPr id="5" name="TextBox 5"/>
            <p:cNvSpPr txBox="1"/>
            <p:nvPr/>
          </p:nvSpPr>
          <p:spPr>
            <a:xfrm>
              <a:off x="0" y="-38100"/>
              <a:ext cx="4816593" cy="40776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4434073" y="95696"/>
            <a:ext cx="1835523" cy="1411823"/>
          </a:xfrm>
          <a:custGeom>
            <a:avLst/>
            <a:gdLst/>
            <a:ahLst/>
            <a:cxnLst/>
            <a:rect l="l" t="t" r="r" b="b"/>
            <a:pathLst>
              <a:path w="1835523" h="1411823">
                <a:moveTo>
                  <a:pt x="0" y="0"/>
                </a:moveTo>
                <a:lnTo>
                  <a:pt x="1835523" y="0"/>
                </a:lnTo>
                <a:lnTo>
                  <a:pt x="1835523" y="1411823"/>
                </a:lnTo>
                <a:lnTo>
                  <a:pt x="0" y="1411823"/>
                </a:lnTo>
                <a:lnTo>
                  <a:pt x="0" y="0"/>
                </a:lnTo>
                <a:close/>
              </a:path>
            </a:pathLst>
          </a:custGeom>
          <a:blipFill>
            <a:blip r:embed="rId3"/>
            <a:stretch>
              <a:fillRect/>
            </a:stretch>
          </a:blipFill>
        </p:spPr>
        <p:txBody>
          <a:bodyPr/>
          <a:lstStyle/>
          <a:p>
            <a:endParaRPr lang="en-NZ"/>
          </a:p>
        </p:txBody>
      </p:sp>
      <p:sp>
        <p:nvSpPr>
          <p:cNvPr id="7" name="Freeform 7"/>
          <p:cNvSpPr/>
          <p:nvPr/>
        </p:nvSpPr>
        <p:spPr>
          <a:xfrm>
            <a:off x="16202869" y="224402"/>
            <a:ext cx="1446414" cy="970677"/>
          </a:xfrm>
          <a:custGeom>
            <a:avLst/>
            <a:gdLst/>
            <a:ahLst/>
            <a:cxnLst/>
            <a:rect l="l" t="t" r="r" b="b"/>
            <a:pathLst>
              <a:path w="1446414" h="970677">
                <a:moveTo>
                  <a:pt x="0" y="0"/>
                </a:moveTo>
                <a:lnTo>
                  <a:pt x="1446415" y="0"/>
                </a:lnTo>
                <a:lnTo>
                  <a:pt x="1446415" y="970678"/>
                </a:lnTo>
                <a:lnTo>
                  <a:pt x="0" y="970678"/>
                </a:lnTo>
                <a:lnTo>
                  <a:pt x="0" y="0"/>
                </a:lnTo>
                <a:close/>
              </a:path>
            </a:pathLst>
          </a:custGeom>
          <a:blipFill>
            <a:blip r:embed="rId4"/>
            <a:stretch>
              <a:fillRect l="-1" t="-793" r="-6483" b="-9662"/>
            </a:stretch>
          </a:blipFill>
        </p:spPr>
        <p:txBody>
          <a:bodyPr/>
          <a:lstStyle/>
          <a:p>
            <a:endParaRPr lang="en-NZ"/>
          </a:p>
        </p:txBody>
      </p:sp>
      <p:sp>
        <p:nvSpPr>
          <p:cNvPr id="8" name="Freeform 8"/>
          <p:cNvSpPr/>
          <p:nvPr/>
        </p:nvSpPr>
        <p:spPr>
          <a:xfrm>
            <a:off x="12854891" y="379676"/>
            <a:ext cx="1159735" cy="660130"/>
          </a:xfrm>
          <a:custGeom>
            <a:avLst/>
            <a:gdLst/>
            <a:ahLst/>
            <a:cxnLst/>
            <a:rect l="l" t="t" r="r" b="b"/>
            <a:pathLst>
              <a:path w="1159735" h="660130">
                <a:moveTo>
                  <a:pt x="0" y="0"/>
                </a:moveTo>
                <a:lnTo>
                  <a:pt x="1159735" y="0"/>
                </a:lnTo>
                <a:lnTo>
                  <a:pt x="1159735" y="660130"/>
                </a:lnTo>
                <a:lnTo>
                  <a:pt x="0" y="660130"/>
                </a:lnTo>
                <a:lnTo>
                  <a:pt x="0" y="0"/>
                </a:lnTo>
                <a:close/>
              </a:path>
            </a:pathLst>
          </a:custGeom>
          <a:blipFill>
            <a:blip r:embed="rId5"/>
            <a:stretch>
              <a:fillRect/>
            </a:stretch>
          </a:blipFill>
        </p:spPr>
        <p:txBody>
          <a:bodyPr/>
          <a:lstStyle/>
          <a:p>
            <a:endParaRPr lang="en-NZ"/>
          </a:p>
        </p:txBody>
      </p:sp>
      <p:grpSp>
        <p:nvGrpSpPr>
          <p:cNvPr id="9" name="Group 9"/>
          <p:cNvGrpSpPr/>
          <p:nvPr/>
        </p:nvGrpSpPr>
        <p:grpSpPr>
          <a:xfrm>
            <a:off x="-66727" y="1403573"/>
            <a:ext cx="18288000" cy="9889071"/>
            <a:chOff x="0" y="0"/>
            <a:chExt cx="4816593" cy="2604529"/>
          </a:xfrm>
        </p:grpSpPr>
        <p:sp>
          <p:nvSpPr>
            <p:cNvPr id="10" name="Freeform 10"/>
            <p:cNvSpPr/>
            <p:nvPr/>
          </p:nvSpPr>
          <p:spPr>
            <a:xfrm>
              <a:off x="0" y="0"/>
              <a:ext cx="4816592" cy="2604529"/>
            </a:xfrm>
            <a:custGeom>
              <a:avLst/>
              <a:gdLst/>
              <a:ahLst/>
              <a:cxnLst/>
              <a:rect l="l" t="t" r="r" b="b"/>
              <a:pathLst>
                <a:path w="4816592" h="2604529">
                  <a:moveTo>
                    <a:pt x="0" y="0"/>
                  </a:moveTo>
                  <a:lnTo>
                    <a:pt x="4816592" y="0"/>
                  </a:lnTo>
                  <a:lnTo>
                    <a:pt x="4816592" y="2604529"/>
                  </a:lnTo>
                  <a:lnTo>
                    <a:pt x="0" y="2604529"/>
                  </a:lnTo>
                  <a:close/>
                </a:path>
              </a:pathLst>
            </a:custGeom>
            <a:solidFill>
              <a:srgbClr val="7D6A55">
                <a:alpha val="67843"/>
              </a:srgbClr>
            </a:solidFill>
          </p:spPr>
          <p:txBody>
            <a:bodyPr/>
            <a:lstStyle/>
            <a:p>
              <a:endParaRPr lang="en-NZ"/>
            </a:p>
          </p:txBody>
        </p:sp>
        <p:sp>
          <p:nvSpPr>
            <p:cNvPr id="11" name="TextBox 11"/>
            <p:cNvSpPr txBox="1"/>
            <p:nvPr/>
          </p:nvSpPr>
          <p:spPr>
            <a:xfrm>
              <a:off x="0" y="-38100"/>
              <a:ext cx="4816593" cy="2642629"/>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315659" y="481108"/>
            <a:ext cx="4051779" cy="547592"/>
          </a:xfrm>
          <a:prstGeom prst="rect">
            <a:avLst/>
          </a:prstGeom>
        </p:spPr>
        <p:txBody>
          <a:bodyPr lIns="0" tIns="0" rIns="0" bIns="0" rtlCol="0" anchor="t">
            <a:spAutoFit/>
          </a:bodyPr>
          <a:lstStyle/>
          <a:p>
            <a:pPr algn="ctr">
              <a:lnSpc>
                <a:spcPts val="4467"/>
              </a:lnSpc>
              <a:spcBef>
                <a:spcPct val="0"/>
              </a:spcBef>
            </a:pPr>
            <a:r>
              <a:rPr lang="en-US" sz="3191">
                <a:solidFill>
                  <a:srgbClr val="7D6A55"/>
                </a:solidFill>
                <a:latin typeface="Cerebri"/>
              </a:rPr>
              <a:t>Bad care quotes</a:t>
            </a:r>
          </a:p>
        </p:txBody>
      </p:sp>
      <p:sp>
        <p:nvSpPr>
          <p:cNvPr id="13" name="TextBox 13"/>
          <p:cNvSpPr txBox="1"/>
          <p:nvPr/>
        </p:nvSpPr>
        <p:spPr>
          <a:xfrm>
            <a:off x="1318357" y="3100601"/>
            <a:ext cx="9791161" cy="1891445"/>
          </a:xfrm>
          <a:prstGeom prst="rect">
            <a:avLst/>
          </a:prstGeom>
        </p:spPr>
        <p:txBody>
          <a:bodyPr lIns="0" tIns="0" rIns="0" bIns="0" rtlCol="0" anchor="t">
            <a:spAutoFit/>
          </a:bodyPr>
          <a:lstStyle/>
          <a:p>
            <a:pPr>
              <a:lnSpc>
                <a:spcPts val="5030"/>
              </a:lnSpc>
            </a:pPr>
            <a:r>
              <a:rPr lang="en-US" sz="4191">
                <a:solidFill>
                  <a:srgbClr val="FFFFFF"/>
                </a:solidFill>
                <a:latin typeface="Cerebri Bold"/>
              </a:rPr>
              <a:t>“Health care people see the illness first and make assumptions rather than listening to my symptoms ”</a:t>
            </a:r>
          </a:p>
        </p:txBody>
      </p:sp>
      <p:sp>
        <p:nvSpPr>
          <p:cNvPr id="14" name="TextBox 14"/>
          <p:cNvSpPr txBox="1"/>
          <p:nvPr/>
        </p:nvSpPr>
        <p:spPr>
          <a:xfrm>
            <a:off x="1318357" y="8414257"/>
            <a:ext cx="9791161" cy="636832"/>
          </a:xfrm>
          <a:prstGeom prst="rect">
            <a:avLst/>
          </a:prstGeom>
        </p:spPr>
        <p:txBody>
          <a:bodyPr lIns="0" tIns="0" rIns="0" bIns="0" rtlCol="0" anchor="t">
            <a:spAutoFit/>
          </a:bodyPr>
          <a:lstStyle/>
          <a:p>
            <a:pPr>
              <a:lnSpc>
                <a:spcPts val="5030"/>
              </a:lnSpc>
            </a:pPr>
            <a:r>
              <a:rPr lang="en-US" sz="4191">
                <a:solidFill>
                  <a:srgbClr val="FFFFFF"/>
                </a:solidFill>
                <a:latin typeface="Cerebri Bold"/>
              </a:rPr>
              <a:t>“Getting treated like a child”</a:t>
            </a:r>
          </a:p>
        </p:txBody>
      </p:sp>
      <p:sp>
        <p:nvSpPr>
          <p:cNvPr id="15" name="TextBox 15"/>
          <p:cNvSpPr txBox="1"/>
          <p:nvPr/>
        </p:nvSpPr>
        <p:spPr>
          <a:xfrm>
            <a:off x="5208388" y="5483741"/>
            <a:ext cx="11546243" cy="2098853"/>
          </a:xfrm>
          <a:prstGeom prst="rect">
            <a:avLst/>
          </a:prstGeom>
        </p:spPr>
        <p:txBody>
          <a:bodyPr lIns="0" tIns="0" rIns="0" bIns="0" rtlCol="0" anchor="t">
            <a:spAutoFit/>
          </a:bodyPr>
          <a:lstStyle/>
          <a:p>
            <a:pPr algn="r">
              <a:lnSpc>
                <a:spcPts val="5663"/>
              </a:lnSpc>
              <a:spcBef>
                <a:spcPct val="0"/>
              </a:spcBef>
            </a:pPr>
            <a:r>
              <a:rPr lang="en-US" sz="4045">
                <a:solidFill>
                  <a:srgbClr val="FFFFFF"/>
                </a:solidFill>
                <a:latin typeface="Cerebri"/>
              </a:rPr>
              <a:t>“My GP was fine… until the second I told her of my PTSD diagnosis…she became odd, rude and stopped doing as I asked for my health”</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7032" r="-21544"/>
            </a:stretch>
          </a:blipFill>
        </p:spPr>
        <p:txBody>
          <a:bodyPr/>
          <a:lstStyle/>
          <a:p>
            <a:endParaRPr lang="en-NZ"/>
          </a:p>
        </p:txBody>
      </p:sp>
      <p:grpSp>
        <p:nvGrpSpPr>
          <p:cNvPr id="3" name="Group 3"/>
          <p:cNvGrpSpPr/>
          <p:nvPr/>
        </p:nvGrpSpPr>
        <p:grpSpPr>
          <a:xfrm>
            <a:off x="0" y="0"/>
            <a:ext cx="18288000" cy="1403573"/>
            <a:chOff x="0" y="0"/>
            <a:chExt cx="4816593" cy="369665"/>
          </a:xfrm>
        </p:grpSpPr>
        <p:sp>
          <p:nvSpPr>
            <p:cNvPr id="4" name="Freeform 4"/>
            <p:cNvSpPr/>
            <p:nvPr/>
          </p:nvSpPr>
          <p:spPr>
            <a:xfrm>
              <a:off x="0" y="0"/>
              <a:ext cx="4816592" cy="369665"/>
            </a:xfrm>
            <a:custGeom>
              <a:avLst/>
              <a:gdLst/>
              <a:ahLst/>
              <a:cxnLst/>
              <a:rect l="l" t="t" r="r" b="b"/>
              <a:pathLst>
                <a:path w="4816592" h="369665">
                  <a:moveTo>
                    <a:pt x="0" y="0"/>
                  </a:moveTo>
                  <a:lnTo>
                    <a:pt x="4816592" y="0"/>
                  </a:lnTo>
                  <a:lnTo>
                    <a:pt x="4816592" y="369665"/>
                  </a:lnTo>
                  <a:lnTo>
                    <a:pt x="0" y="369665"/>
                  </a:lnTo>
                  <a:close/>
                </a:path>
              </a:pathLst>
            </a:custGeom>
            <a:solidFill>
              <a:srgbClr val="FFFFFF"/>
            </a:solidFill>
          </p:spPr>
          <p:txBody>
            <a:bodyPr/>
            <a:lstStyle/>
            <a:p>
              <a:endParaRPr lang="en-NZ"/>
            </a:p>
          </p:txBody>
        </p:sp>
        <p:sp>
          <p:nvSpPr>
            <p:cNvPr id="5" name="TextBox 5"/>
            <p:cNvSpPr txBox="1"/>
            <p:nvPr/>
          </p:nvSpPr>
          <p:spPr>
            <a:xfrm>
              <a:off x="0" y="-38100"/>
              <a:ext cx="4816593" cy="40776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4434073" y="95696"/>
            <a:ext cx="1835523" cy="1411823"/>
          </a:xfrm>
          <a:custGeom>
            <a:avLst/>
            <a:gdLst/>
            <a:ahLst/>
            <a:cxnLst/>
            <a:rect l="l" t="t" r="r" b="b"/>
            <a:pathLst>
              <a:path w="1835523" h="1411823">
                <a:moveTo>
                  <a:pt x="0" y="0"/>
                </a:moveTo>
                <a:lnTo>
                  <a:pt x="1835523" y="0"/>
                </a:lnTo>
                <a:lnTo>
                  <a:pt x="1835523" y="1411823"/>
                </a:lnTo>
                <a:lnTo>
                  <a:pt x="0" y="1411823"/>
                </a:lnTo>
                <a:lnTo>
                  <a:pt x="0" y="0"/>
                </a:lnTo>
                <a:close/>
              </a:path>
            </a:pathLst>
          </a:custGeom>
          <a:blipFill>
            <a:blip r:embed="rId3"/>
            <a:stretch>
              <a:fillRect/>
            </a:stretch>
          </a:blipFill>
        </p:spPr>
        <p:txBody>
          <a:bodyPr/>
          <a:lstStyle/>
          <a:p>
            <a:endParaRPr lang="en-NZ"/>
          </a:p>
        </p:txBody>
      </p:sp>
      <p:sp>
        <p:nvSpPr>
          <p:cNvPr id="7" name="Freeform 7"/>
          <p:cNvSpPr/>
          <p:nvPr/>
        </p:nvSpPr>
        <p:spPr>
          <a:xfrm>
            <a:off x="16202869" y="224402"/>
            <a:ext cx="1446414" cy="970677"/>
          </a:xfrm>
          <a:custGeom>
            <a:avLst/>
            <a:gdLst/>
            <a:ahLst/>
            <a:cxnLst/>
            <a:rect l="l" t="t" r="r" b="b"/>
            <a:pathLst>
              <a:path w="1446414" h="970677">
                <a:moveTo>
                  <a:pt x="0" y="0"/>
                </a:moveTo>
                <a:lnTo>
                  <a:pt x="1446415" y="0"/>
                </a:lnTo>
                <a:lnTo>
                  <a:pt x="1446415" y="970678"/>
                </a:lnTo>
                <a:lnTo>
                  <a:pt x="0" y="970678"/>
                </a:lnTo>
                <a:lnTo>
                  <a:pt x="0" y="0"/>
                </a:lnTo>
                <a:close/>
              </a:path>
            </a:pathLst>
          </a:custGeom>
          <a:blipFill>
            <a:blip r:embed="rId4"/>
            <a:stretch>
              <a:fillRect l="-1" t="-793" r="-6483" b="-9662"/>
            </a:stretch>
          </a:blipFill>
        </p:spPr>
        <p:txBody>
          <a:bodyPr/>
          <a:lstStyle/>
          <a:p>
            <a:endParaRPr lang="en-NZ"/>
          </a:p>
        </p:txBody>
      </p:sp>
      <p:sp>
        <p:nvSpPr>
          <p:cNvPr id="8" name="Freeform 8"/>
          <p:cNvSpPr/>
          <p:nvPr/>
        </p:nvSpPr>
        <p:spPr>
          <a:xfrm>
            <a:off x="12854891" y="379676"/>
            <a:ext cx="1159735" cy="660130"/>
          </a:xfrm>
          <a:custGeom>
            <a:avLst/>
            <a:gdLst/>
            <a:ahLst/>
            <a:cxnLst/>
            <a:rect l="l" t="t" r="r" b="b"/>
            <a:pathLst>
              <a:path w="1159735" h="660130">
                <a:moveTo>
                  <a:pt x="0" y="0"/>
                </a:moveTo>
                <a:lnTo>
                  <a:pt x="1159735" y="0"/>
                </a:lnTo>
                <a:lnTo>
                  <a:pt x="1159735" y="660130"/>
                </a:lnTo>
                <a:lnTo>
                  <a:pt x="0" y="660130"/>
                </a:lnTo>
                <a:lnTo>
                  <a:pt x="0" y="0"/>
                </a:lnTo>
                <a:close/>
              </a:path>
            </a:pathLst>
          </a:custGeom>
          <a:blipFill>
            <a:blip r:embed="rId5"/>
            <a:stretch>
              <a:fillRect/>
            </a:stretch>
          </a:blipFill>
        </p:spPr>
        <p:txBody>
          <a:bodyPr/>
          <a:lstStyle/>
          <a:p>
            <a:endParaRPr lang="en-NZ"/>
          </a:p>
        </p:txBody>
      </p:sp>
      <p:grpSp>
        <p:nvGrpSpPr>
          <p:cNvPr id="9" name="Group 9"/>
          <p:cNvGrpSpPr/>
          <p:nvPr/>
        </p:nvGrpSpPr>
        <p:grpSpPr>
          <a:xfrm>
            <a:off x="-66727" y="1403573"/>
            <a:ext cx="18288000" cy="9889071"/>
            <a:chOff x="0" y="0"/>
            <a:chExt cx="4816593" cy="2604529"/>
          </a:xfrm>
        </p:grpSpPr>
        <p:sp>
          <p:nvSpPr>
            <p:cNvPr id="10" name="Freeform 10"/>
            <p:cNvSpPr/>
            <p:nvPr/>
          </p:nvSpPr>
          <p:spPr>
            <a:xfrm>
              <a:off x="0" y="0"/>
              <a:ext cx="4816592" cy="2604529"/>
            </a:xfrm>
            <a:custGeom>
              <a:avLst/>
              <a:gdLst/>
              <a:ahLst/>
              <a:cxnLst/>
              <a:rect l="l" t="t" r="r" b="b"/>
              <a:pathLst>
                <a:path w="4816592" h="2604529">
                  <a:moveTo>
                    <a:pt x="0" y="0"/>
                  </a:moveTo>
                  <a:lnTo>
                    <a:pt x="4816592" y="0"/>
                  </a:lnTo>
                  <a:lnTo>
                    <a:pt x="4816592" y="2604529"/>
                  </a:lnTo>
                  <a:lnTo>
                    <a:pt x="0" y="2604529"/>
                  </a:lnTo>
                  <a:close/>
                </a:path>
              </a:pathLst>
            </a:custGeom>
            <a:solidFill>
              <a:srgbClr val="7D6A55">
                <a:alpha val="67843"/>
              </a:srgbClr>
            </a:solidFill>
          </p:spPr>
          <p:txBody>
            <a:bodyPr/>
            <a:lstStyle/>
            <a:p>
              <a:endParaRPr lang="en-NZ"/>
            </a:p>
          </p:txBody>
        </p:sp>
        <p:sp>
          <p:nvSpPr>
            <p:cNvPr id="11" name="TextBox 11"/>
            <p:cNvSpPr txBox="1"/>
            <p:nvPr/>
          </p:nvSpPr>
          <p:spPr>
            <a:xfrm>
              <a:off x="0" y="-38100"/>
              <a:ext cx="4816593" cy="2642629"/>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315659" y="481108"/>
            <a:ext cx="4051779" cy="547592"/>
          </a:xfrm>
          <a:prstGeom prst="rect">
            <a:avLst/>
          </a:prstGeom>
        </p:spPr>
        <p:txBody>
          <a:bodyPr lIns="0" tIns="0" rIns="0" bIns="0" rtlCol="0" anchor="t">
            <a:spAutoFit/>
          </a:bodyPr>
          <a:lstStyle/>
          <a:p>
            <a:pPr algn="ctr">
              <a:lnSpc>
                <a:spcPts val="4467"/>
              </a:lnSpc>
              <a:spcBef>
                <a:spcPct val="0"/>
              </a:spcBef>
            </a:pPr>
            <a:r>
              <a:rPr lang="en-US" sz="3191">
                <a:solidFill>
                  <a:srgbClr val="7D6A55"/>
                </a:solidFill>
                <a:latin typeface="Cerebri"/>
              </a:rPr>
              <a:t>Bad care quotes</a:t>
            </a:r>
          </a:p>
        </p:txBody>
      </p:sp>
      <p:sp>
        <p:nvSpPr>
          <p:cNvPr id="13" name="TextBox 13"/>
          <p:cNvSpPr txBox="1"/>
          <p:nvPr/>
        </p:nvSpPr>
        <p:spPr>
          <a:xfrm>
            <a:off x="1318357" y="2296693"/>
            <a:ext cx="12696269" cy="3253733"/>
          </a:xfrm>
          <a:prstGeom prst="rect">
            <a:avLst/>
          </a:prstGeom>
        </p:spPr>
        <p:txBody>
          <a:bodyPr lIns="0" tIns="0" rIns="0" bIns="0" rtlCol="0" anchor="t">
            <a:spAutoFit/>
          </a:bodyPr>
          <a:lstStyle/>
          <a:p>
            <a:pPr>
              <a:lnSpc>
                <a:spcPts val="6522"/>
              </a:lnSpc>
            </a:pPr>
            <a:r>
              <a:rPr lang="en-US" sz="5435">
                <a:solidFill>
                  <a:srgbClr val="FFFFFF"/>
                </a:solidFill>
                <a:latin typeface="Cerebri Bold"/>
              </a:rPr>
              <a:t>“Sometimes I was treated with suspicion, also with a different care and respect when they knew about my… addiction”</a:t>
            </a:r>
          </a:p>
        </p:txBody>
      </p:sp>
      <p:sp>
        <p:nvSpPr>
          <p:cNvPr id="14" name="TextBox 14"/>
          <p:cNvSpPr txBox="1"/>
          <p:nvPr/>
        </p:nvSpPr>
        <p:spPr>
          <a:xfrm>
            <a:off x="1318357" y="8516484"/>
            <a:ext cx="11927183" cy="650881"/>
          </a:xfrm>
          <a:prstGeom prst="rect">
            <a:avLst/>
          </a:prstGeom>
        </p:spPr>
        <p:txBody>
          <a:bodyPr lIns="0" tIns="0" rIns="0" bIns="0" rtlCol="0" anchor="t">
            <a:spAutoFit/>
          </a:bodyPr>
          <a:lstStyle/>
          <a:p>
            <a:pPr>
              <a:lnSpc>
                <a:spcPts val="5142"/>
              </a:lnSpc>
            </a:pPr>
            <a:r>
              <a:rPr lang="en-US" sz="4285">
                <a:solidFill>
                  <a:srgbClr val="FFFFFF"/>
                </a:solidFill>
                <a:latin typeface="Cerebri Bold"/>
              </a:rPr>
              <a:t>“They were flustered and stressed about me”</a:t>
            </a:r>
          </a:p>
        </p:txBody>
      </p:sp>
      <p:sp>
        <p:nvSpPr>
          <p:cNvPr id="15" name="TextBox 15"/>
          <p:cNvSpPr txBox="1"/>
          <p:nvPr/>
        </p:nvSpPr>
        <p:spPr>
          <a:xfrm>
            <a:off x="3931899" y="6255276"/>
            <a:ext cx="12887839" cy="1443151"/>
          </a:xfrm>
          <a:prstGeom prst="rect">
            <a:avLst/>
          </a:prstGeom>
        </p:spPr>
        <p:txBody>
          <a:bodyPr lIns="0" tIns="0" rIns="0" bIns="0" rtlCol="0" anchor="t">
            <a:spAutoFit/>
          </a:bodyPr>
          <a:lstStyle/>
          <a:p>
            <a:pPr algn="r">
              <a:lnSpc>
                <a:spcPts val="5849"/>
              </a:lnSpc>
              <a:spcBef>
                <a:spcPct val="0"/>
              </a:spcBef>
            </a:pPr>
            <a:r>
              <a:rPr lang="en-US" sz="4178">
                <a:solidFill>
                  <a:srgbClr val="FFFFFF"/>
                </a:solidFill>
                <a:latin typeface="Cerebri"/>
              </a:rPr>
              <a:t>“The self harm alert on my file is something that is brought up a lot even tough it’s been over ten years”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7032" r="-21544"/>
            </a:stretch>
          </a:blipFill>
        </p:spPr>
        <p:txBody>
          <a:bodyPr/>
          <a:lstStyle/>
          <a:p>
            <a:endParaRPr lang="en-NZ"/>
          </a:p>
        </p:txBody>
      </p:sp>
      <p:grpSp>
        <p:nvGrpSpPr>
          <p:cNvPr id="3" name="Group 3"/>
          <p:cNvGrpSpPr/>
          <p:nvPr/>
        </p:nvGrpSpPr>
        <p:grpSpPr>
          <a:xfrm>
            <a:off x="0" y="0"/>
            <a:ext cx="18288000" cy="1403573"/>
            <a:chOff x="0" y="0"/>
            <a:chExt cx="4816593" cy="369665"/>
          </a:xfrm>
        </p:grpSpPr>
        <p:sp>
          <p:nvSpPr>
            <p:cNvPr id="4" name="Freeform 4"/>
            <p:cNvSpPr/>
            <p:nvPr/>
          </p:nvSpPr>
          <p:spPr>
            <a:xfrm>
              <a:off x="0" y="0"/>
              <a:ext cx="4816592" cy="369665"/>
            </a:xfrm>
            <a:custGeom>
              <a:avLst/>
              <a:gdLst/>
              <a:ahLst/>
              <a:cxnLst/>
              <a:rect l="l" t="t" r="r" b="b"/>
              <a:pathLst>
                <a:path w="4816592" h="369665">
                  <a:moveTo>
                    <a:pt x="0" y="0"/>
                  </a:moveTo>
                  <a:lnTo>
                    <a:pt x="4816592" y="0"/>
                  </a:lnTo>
                  <a:lnTo>
                    <a:pt x="4816592" y="369665"/>
                  </a:lnTo>
                  <a:lnTo>
                    <a:pt x="0" y="369665"/>
                  </a:lnTo>
                  <a:close/>
                </a:path>
              </a:pathLst>
            </a:custGeom>
            <a:solidFill>
              <a:srgbClr val="FFFFFF"/>
            </a:solidFill>
          </p:spPr>
          <p:txBody>
            <a:bodyPr/>
            <a:lstStyle/>
            <a:p>
              <a:endParaRPr lang="en-NZ"/>
            </a:p>
          </p:txBody>
        </p:sp>
        <p:sp>
          <p:nvSpPr>
            <p:cNvPr id="5" name="TextBox 5"/>
            <p:cNvSpPr txBox="1"/>
            <p:nvPr/>
          </p:nvSpPr>
          <p:spPr>
            <a:xfrm>
              <a:off x="0" y="-38100"/>
              <a:ext cx="4816593" cy="40776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4434073" y="95696"/>
            <a:ext cx="1835523" cy="1411823"/>
          </a:xfrm>
          <a:custGeom>
            <a:avLst/>
            <a:gdLst/>
            <a:ahLst/>
            <a:cxnLst/>
            <a:rect l="l" t="t" r="r" b="b"/>
            <a:pathLst>
              <a:path w="1835523" h="1411823">
                <a:moveTo>
                  <a:pt x="0" y="0"/>
                </a:moveTo>
                <a:lnTo>
                  <a:pt x="1835523" y="0"/>
                </a:lnTo>
                <a:lnTo>
                  <a:pt x="1835523" y="1411823"/>
                </a:lnTo>
                <a:lnTo>
                  <a:pt x="0" y="1411823"/>
                </a:lnTo>
                <a:lnTo>
                  <a:pt x="0" y="0"/>
                </a:lnTo>
                <a:close/>
              </a:path>
            </a:pathLst>
          </a:custGeom>
          <a:blipFill>
            <a:blip r:embed="rId3"/>
            <a:stretch>
              <a:fillRect/>
            </a:stretch>
          </a:blipFill>
        </p:spPr>
        <p:txBody>
          <a:bodyPr/>
          <a:lstStyle/>
          <a:p>
            <a:endParaRPr lang="en-NZ"/>
          </a:p>
        </p:txBody>
      </p:sp>
      <p:sp>
        <p:nvSpPr>
          <p:cNvPr id="7" name="Freeform 7"/>
          <p:cNvSpPr/>
          <p:nvPr/>
        </p:nvSpPr>
        <p:spPr>
          <a:xfrm>
            <a:off x="16202869" y="224402"/>
            <a:ext cx="1446414" cy="970677"/>
          </a:xfrm>
          <a:custGeom>
            <a:avLst/>
            <a:gdLst/>
            <a:ahLst/>
            <a:cxnLst/>
            <a:rect l="l" t="t" r="r" b="b"/>
            <a:pathLst>
              <a:path w="1446414" h="970677">
                <a:moveTo>
                  <a:pt x="0" y="0"/>
                </a:moveTo>
                <a:lnTo>
                  <a:pt x="1446415" y="0"/>
                </a:lnTo>
                <a:lnTo>
                  <a:pt x="1446415" y="970678"/>
                </a:lnTo>
                <a:lnTo>
                  <a:pt x="0" y="970678"/>
                </a:lnTo>
                <a:lnTo>
                  <a:pt x="0" y="0"/>
                </a:lnTo>
                <a:close/>
              </a:path>
            </a:pathLst>
          </a:custGeom>
          <a:blipFill>
            <a:blip r:embed="rId4"/>
            <a:stretch>
              <a:fillRect l="-1" t="-793" r="-6483" b="-9662"/>
            </a:stretch>
          </a:blipFill>
        </p:spPr>
        <p:txBody>
          <a:bodyPr/>
          <a:lstStyle/>
          <a:p>
            <a:endParaRPr lang="en-NZ"/>
          </a:p>
        </p:txBody>
      </p:sp>
      <p:sp>
        <p:nvSpPr>
          <p:cNvPr id="8" name="Freeform 8"/>
          <p:cNvSpPr/>
          <p:nvPr/>
        </p:nvSpPr>
        <p:spPr>
          <a:xfrm>
            <a:off x="12854891" y="379676"/>
            <a:ext cx="1159735" cy="660130"/>
          </a:xfrm>
          <a:custGeom>
            <a:avLst/>
            <a:gdLst/>
            <a:ahLst/>
            <a:cxnLst/>
            <a:rect l="l" t="t" r="r" b="b"/>
            <a:pathLst>
              <a:path w="1159735" h="660130">
                <a:moveTo>
                  <a:pt x="0" y="0"/>
                </a:moveTo>
                <a:lnTo>
                  <a:pt x="1159735" y="0"/>
                </a:lnTo>
                <a:lnTo>
                  <a:pt x="1159735" y="660130"/>
                </a:lnTo>
                <a:lnTo>
                  <a:pt x="0" y="660130"/>
                </a:lnTo>
                <a:lnTo>
                  <a:pt x="0" y="0"/>
                </a:lnTo>
                <a:close/>
              </a:path>
            </a:pathLst>
          </a:custGeom>
          <a:blipFill>
            <a:blip r:embed="rId5"/>
            <a:stretch>
              <a:fillRect/>
            </a:stretch>
          </a:blipFill>
        </p:spPr>
        <p:txBody>
          <a:bodyPr/>
          <a:lstStyle/>
          <a:p>
            <a:endParaRPr lang="en-NZ"/>
          </a:p>
        </p:txBody>
      </p:sp>
      <p:grpSp>
        <p:nvGrpSpPr>
          <p:cNvPr id="9" name="Group 9"/>
          <p:cNvGrpSpPr/>
          <p:nvPr/>
        </p:nvGrpSpPr>
        <p:grpSpPr>
          <a:xfrm>
            <a:off x="-66727" y="1403573"/>
            <a:ext cx="18288000" cy="9889071"/>
            <a:chOff x="0" y="0"/>
            <a:chExt cx="4816593" cy="2604529"/>
          </a:xfrm>
        </p:grpSpPr>
        <p:sp>
          <p:nvSpPr>
            <p:cNvPr id="10" name="Freeform 10"/>
            <p:cNvSpPr/>
            <p:nvPr/>
          </p:nvSpPr>
          <p:spPr>
            <a:xfrm>
              <a:off x="0" y="0"/>
              <a:ext cx="4816592" cy="2604529"/>
            </a:xfrm>
            <a:custGeom>
              <a:avLst/>
              <a:gdLst/>
              <a:ahLst/>
              <a:cxnLst/>
              <a:rect l="l" t="t" r="r" b="b"/>
              <a:pathLst>
                <a:path w="4816592" h="2604529">
                  <a:moveTo>
                    <a:pt x="0" y="0"/>
                  </a:moveTo>
                  <a:lnTo>
                    <a:pt x="4816592" y="0"/>
                  </a:lnTo>
                  <a:lnTo>
                    <a:pt x="4816592" y="2604529"/>
                  </a:lnTo>
                  <a:lnTo>
                    <a:pt x="0" y="2604529"/>
                  </a:lnTo>
                  <a:close/>
                </a:path>
              </a:pathLst>
            </a:custGeom>
            <a:solidFill>
              <a:srgbClr val="7D6A55">
                <a:alpha val="67843"/>
              </a:srgbClr>
            </a:solidFill>
          </p:spPr>
          <p:txBody>
            <a:bodyPr/>
            <a:lstStyle/>
            <a:p>
              <a:endParaRPr lang="en-NZ"/>
            </a:p>
          </p:txBody>
        </p:sp>
        <p:sp>
          <p:nvSpPr>
            <p:cNvPr id="11" name="TextBox 11"/>
            <p:cNvSpPr txBox="1"/>
            <p:nvPr/>
          </p:nvSpPr>
          <p:spPr>
            <a:xfrm>
              <a:off x="0" y="-38100"/>
              <a:ext cx="4816593" cy="2642629"/>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315659" y="481108"/>
            <a:ext cx="4051779" cy="547592"/>
          </a:xfrm>
          <a:prstGeom prst="rect">
            <a:avLst/>
          </a:prstGeom>
        </p:spPr>
        <p:txBody>
          <a:bodyPr lIns="0" tIns="0" rIns="0" bIns="0" rtlCol="0" anchor="t">
            <a:spAutoFit/>
          </a:bodyPr>
          <a:lstStyle/>
          <a:p>
            <a:pPr algn="ctr">
              <a:lnSpc>
                <a:spcPts val="4467"/>
              </a:lnSpc>
              <a:spcBef>
                <a:spcPct val="0"/>
              </a:spcBef>
            </a:pPr>
            <a:r>
              <a:rPr lang="en-US" sz="3191">
                <a:solidFill>
                  <a:srgbClr val="7D6A55"/>
                </a:solidFill>
                <a:latin typeface="Cerebri"/>
              </a:rPr>
              <a:t>Bad care quotes</a:t>
            </a:r>
          </a:p>
        </p:txBody>
      </p:sp>
      <p:sp>
        <p:nvSpPr>
          <p:cNvPr id="13" name="TextBox 13"/>
          <p:cNvSpPr txBox="1"/>
          <p:nvPr/>
        </p:nvSpPr>
        <p:spPr>
          <a:xfrm>
            <a:off x="1345592" y="3209460"/>
            <a:ext cx="15463363" cy="5694032"/>
          </a:xfrm>
          <a:prstGeom prst="rect">
            <a:avLst/>
          </a:prstGeom>
        </p:spPr>
        <p:txBody>
          <a:bodyPr lIns="0" tIns="0" rIns="0" bIns="0" rtlCol="0" anchor="t">
            <a:spAutoFit/>
          </a:bodyPr>
          <a:lstStyle/>
          <a:p>
            <a:pPr>
              <a:lnSpc>
                <a:spcPts val="6522"/>
              </a:lnSpc>
            </a:pPr>
            <a:r>
              <a:rPr lang="en-US" sz="5435">
                <a:solidFill>
                  <a:srgbClr val="FFFFFF"/>
                </a:solidFill>
                <a:latin typeface="Cerebri Bold"/>
              </a:rPr>
              <a:t>“I have been struggling with aspects of my physical health and my ailments are often quickly dismissed as being ‘in my head’, ‘just’ anxiety, ‘it’s only stress and stress is a sign your body is working’ etc. There has been little validation and attempt to look further into what could be happening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7032" r="-21544"/>
            </a:stretch>
          </a:blipFill>
        </p:spPr>
        <p:txBody>
          <a:bodyPr/>
          <a:lstStyle/>
          <a:p>
            <a:endParaRPr lang="en-NZ"/>
          </a:p>
        </p:txBody>
      </p:sp>
      <p:grpSp>
        <p:nvGrpSpPr>
          <p:cNvPr id="3" name="Group 3"/>
          <p:cNvGrpSpPr/>
          <p:nvPr/>
        </p:nvGrpSpPr>
        <p:grpSpPr>
          <a:xfrm>
            <a:off x="47205" y="0"/>
            <a:ext cx="1953560" cy="10287000"/>
            <a:chOff x="0" y="0"/>
            <a:chExt cx="514518" cy="2709333"/>
          </a:xfrm>
        </p:grpSpPr>
        <p:sp>
          <p:nvSpPr>
            <p:cNvPr id="4" name="Freeform 4"/>
            <p:cNvSpPr/>
            <p:nvPr/>
          </p:nvSpPr>
          <p:spPr>
            <a:xfrm>
              <a:off x="0" y="0"/>
              <a:ext cx="514518" cy="2709333"/>
            </a:xfrm>
            <a:custGeom>
              <a:avLst/>
              <a:gdLst/>
              <a:ahLst/>
              <a:cxnLst/>
              <a:rect l="l" t="t" r="r" b="b"/>
              <a:pathLst>
                <a:path w="514518" h="2709333">
                  <a:moveTo>
                    <a:pt x="0" y="0"/>
                  </a:moveTo>
                  <a:lnTo>
                    <a:pt x="514518" y="0"/>
                  </a:lnTo>
                  <a:lnTo>
                    <a:pt x="514518" y="2709333"/>
                  </a:lnTo>
                  <a:lnTo>
                    <a:pt x="0" y="2709333"/>
                  </a:lnTo>
                  <a:close/>
                </a:path>
              </a:pathLst>
            </a:custGeom>
            <a:solidFill>
              <a:srgbClr val="FFFFFF"/>
            </a:solidFill>
          </p:spPr>
          <p:txBody>
            <a:bodyPr/>
            <a:lstStyle/>
            <a:p>
              <a:endParaRPr lang="en-NZ"/>
            </a:p>
          </p:txBody>
        </p:sp>
        <p:sp>
          <p:nvSpPr>
            <p:cNvPr id="5" name="TextBox 5"/>
            <p:cNvSpPr txBox="1"/>
            <p:nvPr/>
          </p:nvSpPr>
          <p:spPr>
            <a:xfrm>
              <a:off x="0" y="-9525"/>
              <a:ext cx="514518" cy="2718858"/>
            </a:xfrm>
            <a:prstGeom prst="rect">
              <a:avLst/>
            </a:prstGeom>
          </p:spPr>
          <p:txBody>
            <a:bodyPr lIns="50800" tIns="50800" rIns="50800" bIns="50800" rtlCol="0" anchor="ctr"/>
            <a:lstStyle/>
            <a:p>
              <a:pPr algn="ctr">
                <a:lnSpc>
                  <a:spcPts val="2604"/>
                </a:lnSpc>
              </a:pPr>
              <a:endParaRPr/>
            </a:p>
          </p:txBody>
        </p:sp>
      </p:grpSp>
      <p:sp>
        <p:nvSpPr>
          <p:cNvPr id="6" name="Freeform 6"/>
          <p:cNvSpPr/>
          <p:nvPr/>
        </p:nvSpPr>
        <p:spPr>
          <a:xfrm>
            <a:off x="136666" y="7980847"/>
            <a:ext cx="1835523" cy="1411823"/>
          </a:xfrm>
          <a:custGeom>
            <a:avLst/>
            <a:gdLst/>
            <a:ahLst/>
            <a:cxnLst/>
            <a:rect l="l" t="t" r="r" b="b"/>
            <a:pathLst>
              <a:path w="1835523" h="1411823">
                <a:moveTo>
                  <a:pt x="0" y="0"/>
                </a:moveTo>
                <a:lnTo>
                  <a:pt x="1835523" y="0"/>
                </a:lnTo>
                <a:lnTo>
                  <a:pt x="1835523" y="1411823"/>
                </a:lnTo>
                <a:lnTo>
                  <a:pt x="0" y="1411823"/>
                </a:lnTo>
                <a:lnTo>
                  <a:pt x="0" y="0"/>
                </a:lnTo>
                <a:close/>
              </a:path>
            </a:pathLst>
          </a:custGeom>
          <a:blipFill>
            <a:blip r:embed="rId3"/>
            <a:stretch>
              <a:fillRect/>
            </a:stretch>
          </a:blipFill>
        </p:spPr>
        <p:txBody>
          <a:bodyPr/>
          <a:lstStyle/>
          <a:p>
            <a:endParaRPr lang="en-NZ"/>
          </a:p>
        </p:txBody>
      </p:sp>
      <p:sp>
        <p:nvSpPr>
          <p:cNvPr id="7" name="Freeform 7"/>
          <p:cNvSpPr/>
          <p:nvPr/>
        </p:nvSpPr>
        <p:spPr>
          <a:xfrm>
            <a:off x="331221" y="7123947"/>
            <a:ext cx="1446414" cy="970677"/>
          </a:xfrm>
          <a:custGeom>
            <a:avLst/>
            <a:gdLst/>
            <a:ahLst/>
            <a:cxnLst/>
            <a:rect l="l" t="t" r="r" b="b"/>
            <a:pathLst>
              <a:path w="1446414" h="970677">
                <a:moveTo>
                  <a:pt x="0" y="0"/>
                </a:moveTo>
                <a:lnTo>
                  <a:pt x="1446414" y="0"/>
                </a:lnTo>
                <a:lnTo>
                  <a:pt x="1446414" y="970678"/>
                </a:lnTo>
                <a:lnTo>
                  <a:pt x="0" y="970678"/>
                </a:lnTo>
                <a:lnTo>
                  <a:pt x="0" y="0"/>
                </a:lnTo>
                <a:close/>
              </a:path>
            </a:pathLst>
          </a:custGeom>
          <a:blipFill>
            <a:blip r:embed="rId4"/>
            <a:stretch>
              <a:fillRect l="-1" t="-793" r="-6483" b="-9662"/>
            </a:stretch>
          </a:blipFill>
        </p:spPr>
        <p:txBody>
          <a:bodyPr/>
          <a:lstStyle/>
          <a:p>
            <a:endParaRPr lang="en-NZ"/>
          </a:p>
        </p:txBody>
      </p:sp>
      <p:sp>
        <p:nvSpPr>
          <p:cNvPr id="8" name="Freeform 8"/>
          <p:cNvSpPr/>
          <p:nvPr/>
        </p:nvSpPr>
        <p:spPr>
          <a:xfrm>
            <a:off x="474560" y="9392670"/>
            <a:ext cx="1159735" cy="660130"/>
          </a:xfrm>
          <a:custGeom>
            <a:avLst/>
            <a:gdLst/>
            <a:ahLst/>
            <a:cxnLst/>
            <a:rect l="l" t="t" r="r" b="b"/>
            <a:pathLst>
              <a:path w="1159735" h="660130">
                <a:moveTo>
                  <a:pt x="0" y="0"/>
                </a:moveTo>
                <a:lnTo>
                  <a:pt x="1159735" y="0"/>
                </a:lnTo>
                <a:lnTo>
                  <a:pt x="1159735" y="660130"/>
                </a:lnTo>
                <a:lnTo>
                  <a:pt x="0" y="660130"/>
                </a:lnTo>
                <a:lnTo>
                  <a:pt x="0" y="0"/>
                </a:lnTo>
                <a:close/>
              </a:path>
            </a:pathLst>
          </a:custGeom>
          <a:blipFill>
            <a:blip r:embed="rId5"/>
            <a:stretch>
              <a:fillRect/>
            </a:stretch>
          </a:blipFill>
        </p:spPr>
        <p:txBody>
          <a:bodyPr/>
          <a:lstStyle/>
          <a:p>
            <a:endParaRPr lang="en-NZ"/>
          </a:p>
        </p:txBody>
      </p:sp>
      <p:sp>
        <p:nvSpPr>
          <p:cNvPr id="9" name="TextBox 9"/>
          <p:cNvSpPr txBox="1"/>
          <p:nvPr/>
        </p:nvSpPr>
        <p:spPr>
          <a:xfrm>
            <a:off x="2682812" y="990600"/>
            <a:ext cx="7859371" cy="8710132"/>
          </a:xfrm>
          <a:prstGeom prst="rect">
            <a:avLst/>
          </a:prstGeom>
        </p:spPr>
        <p:txBody>
          <a:bodyPr lIns="0" tIns="0" rIns="0" bIns="0" rtlCol="0" anchor="t">
            <a:spAutoFit/>
          </a:bodyPr>
          <a:lstStyle/>
          <a:p>
            <a:pPr marL="583880" lvl="1" indent="-291940">
              <a:lnSpc>
                <a:spcPts val="3786"/>
              </a:lnSpc>
              <a:buFont typeface="Arial"/>
              <a:buChar char="•"/>
            </a:pPr>
            <a:r>
              <a:rPr lang="en-US" sz="2704">
                <a:solidFill>
                  <a:srgbClr val="545454"/>
                </a:solidFill>
                <a:latin typeface="Cerebri"/>
              </a:rPr>
              <a:t>Don’t make it about someone’s mental illness when it’s not. A person is more than their trauma.</a:t>
            </a:r>
          </a:p>
          <a:p>
            <a:pPr>
              <a:lnSpc>
                <a:spcPts val="3786"/>
              </a:lnSpc>
            </a:pPr>
            <a:endParaRPr lang="en-US" sz="2704">
              <a:solidFill>
                <a:srgbClr val="545454"/>
              </a:solidFill>
              <a:latin typeface="Cerebri"/>
            </a:endParaRPr>
          </a:p>
          <a:p>
            <a:pPr marL="583880" lvl="1" indent="-291940">
              <a:lnSpc>
                <a:spcPts val="3786"/>
              </a:lnSpc>
              <a:buFont typeface="Arial"/>
              <a:buChar char="•"/>
            </a:pPr>
            <a:r>
              <a:rPr lang="en-US" sz="2704">
                <a:solidFill>
                  <a:srgbClr val="545454"/>
                </a:solidFill>
                <a:latin typeface="Cerebri"/>
              </a:rPr>
              <a:t>Knowing when a provider is specialised in mental health makes them more approachable and their pre-existing knowledge can really help shorten appointment times.</a:t>
            </a:r>
          </a:p>
          <a:p>
            <a:pPr>
              <a:lnSpc>
                <a:spcPts val="3786"/>
              </a:lnSpc>
            </a:pPr>
            <a:endParaRPr lang="en-US" sz="2704">
              <a:solidFill>
                <a:srgbClr val="545454"/>
              </a:solidFill>
              <a:latin typeface="Cerebri"/>
            </a:endParaRPr>
          </a:p>
          <a:p>
            <a:pPr marL="583880" lvl="1" indent="-291940">
              <a:lnSpc>
                <a:spcPts val="3786"/>
              </a:lnSpc>
              <a:buFont typeface="Arial"/>
              <a:buChar char="•"/>
            </a:pPr>
            <a:r>
              <a:rPr lang="en-US" sz="2704">
                <a:solidFill>
                  <a:srgbClr val="545454"/>
                </a:solidFill>
                <a:latin typeface="Cerebri"/>
              </a:rPr>
              <a:t>Just because with a mental health history someone goes to hospital for an injury that doesn’t always mean they were trying to self-harm.</a:t>
            </a:r>
          </a:p>
          <a:p>
            <a:pPr>
              <a:lnSpc>
                <a:spcPts val="3786"/>
              </a:lnSpc>
            </a:pPr>
            <a:endParaRPr lang="en-US" sz="2704">
              <a:solidFill>
                <a:srgbClr val="545454"/>
              </a:solidFill>
              <a:latin typeface="Cerebri"/>
            </a:endParaRPr>
          </a:p>
          <a:p>
            <a:pPr marL="583880" lvl="1" indent="-291940">
              <a:lnSpc>
                <a:spcPts val="3786"/>
              </a:lnSpc>
              <a:buFont typeface="Arial"/>
              <a:buChar char="•"/>
            </a:pPr>
            <a:r>
              <a:rPr lang="en-US" sz="2704">
                <a:solidFill>
                  <a:srgbClr val="545454"/>
                </a:solidFill>
                <a:latin typeface="Cerebri"/>
              </a:rPr>
              <a:t>Listen to people, actually listen and take in what they are saying and try to understand from their point of view.</a:t>
            </a:r>
          </a:p>
          <a:p>
            <a:pPr>
              <a:lnSpc>
                <a:spcPts val="5191"/>
              </a:lnSpc>
              <a:spcBef>
                <a:spcPct val="0"/>
              </a:spcBef>
            </a:pPr>
            <a:endParaRPr lang="en-US" sz="2704">
              <a:solidFill>
                <a:srgbClr val="545454"/>
              </a:solidFill>
              <a:latin typeface="Cerebri"/>
            </a:endParaRPr>
          </a:p>
        </p:txBody>
      </p:sp>
      <p:grpSp>
        <p:nvGrpSpPr>
          <p:cNvPr id="10" name="Group 10"/>
          <p:cNvGrpSpPr>
            <a:grpSpLocks noChangeAspect="1"/>
          </p:cNvGrpSpPr>
          <p:nvPr/>
        </p:nvGrpSpPr>
        <p:grpSpPr>
          <a:xfrm>
            <a:off x="11559075" y="-372037"/>
            <a:ext cx="11031074" cy="11031074"/>
            <a:chOff x="0" y="0"/>
            <a:chExt cx="6350000" cy="6350000"/>
          </a:xfrm>
        </p:grpSpPr>
        <p:sp>
          <p:nvSpPr>
            <p:cNvPr id="11" name="Freeform 11"/>
            <p:cNvSpPr/>
            <p:nvPr/>
          </p:nvSpPr>
          <p:spPr>
            <a:xfrm>
              <a:off x="655320" y="655320"/>
              <a:ext cx="5039360" cy="5039360"/>
            </a:xfrm>
            <a:custGeom>
              <a:avLst/>
              <a:gdLst/>
              <a:ahLst/>
              <a:cxnLst/>
              <a:rect l="l" t="t" r="r" b="b"/>
              <a:pathLst>
                <a:path w="5039360" h="503936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blipFill>
              <a:blip r:embed="rId6"/>
              <a:stretch>
                <a:fillRect l="-57547" r="-2336"/>
              </a:stretch>
            </a:blipFill>
          </p:spPr>
          <p:txBody>
            <a:bodyPr/>
            <a:lstStyle/>
            <a:p>
              <a:endParaRPr lang="en-NZ"/>
            </a:p>
          </p:txBody>
        </p:sp>
        <p:sp>
          <p:nvSpPr>
            <p:cNvPr id="12" name="Freeform 12"/>
            <p:cNvSpPr/>
            <p:nvPr/>
          </p:nvSpPr>
          <p:spPr>
            <a:xfrm>
              <a:off x="0" y="0"/>
              <a:ext cx="6350000" cy="6350000"/>
            </a:xfrm>
            <a:custGeom>
              <a:avLst/>
              <a:gdLst/>
              <a:ahLst/>
              <a:cxnLst/>
              <a:rect l="l" t="t" r="r" b="b"/>
              <a:pathLst>
                <a:path w="6350000" h="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6BA539"/>
            </a:solidFill>
          </p:spPr>
          <p:txBody>
            <a:bodyPr/>
            <a:lstStyle/>
            <a:p>
              <a:endParaRPr lang="en-NZ"/>
            </a:p>
          </p:txBody>
        </p:sp>
      </p:grpSp>
      <p:grpSp>
        <p:nvGrpSpPr>
          <p:cNvPr id="13" name="Group 13"/>
          <p:cNvGrpSpPr/>
          <p:nvPr/>
        </p:nvGrpSpPr>
        <p:grpSpPr>
          <a:xfrm>
            <a:off x="11224231" y="4583529"/>
            <a:ext cx="7063769" cy="1670442"/>
            <a:chOff x="0" y="0"/>
            <a:chExt cx="1860417" cy="439952"/>
          </a:xfrm>
        </p:grpSpPr>
        <p:sp>
          <p:nvSpPr>
            <p:cNvPr id="14" name="Freeform 14"/>
            <p:cNvSpPr/>
            <p:nvPr/>
          </p:nvSpPr>
          <p:spPr>
            <a:xfrm>
              <a:off x="0" y="0"/>
              <a:ext cx="1860416" cy="439952"/>
            </a:xfrm>
            <a:custGeom>
              <a:avLst/>
              <a:gdLst/>
              <a:ahLst/>
              <a:cxnLst/>
              <a:rect l="l" t="t" r="r" b="b"/>
              <a:pathLst>
                <a:path w="1860416" h="439952">
                  <a:moveTo>
                    <a:pt x="0" y="0"/>
                  </a:moveTo>
                  <a:lnTo>
                    <a:pt x="1860416" y="0"/>
                  </a:lnTo>
                  <a:lnTo>
                    <a:pt x="1860416" y="439952"/>
                  </a:lnTo>
                  <a:lnTo>
                    <a:pt x="0" y="439952"/>
                  </a:lnTo>
                  <a:close/>
                </a:path>
              </a:pathLst>
            </a:custGeom>
            <a:solidFill>
              <a:srgbClr val="FFFFFF"/>
            </a:solidFill>
          </p:spPr>
          <p:txBody>
            <a:bodyPr/>
            <a:lstStyle/>
            <a:p>
              <a:endParaRPr lang="en-NZ"/>
            </a:p>
          </p:txBody>
        </p:sp>
        <p:sp>
          <p:nvSpPr>
            <p:cNvPr id="15" name="TextBox 15"/>
            <p:cNvSpPr txBox="1"/>
            <p:nvPr/>
          </p:nvSpPr>
          <p:spPr>
            <a:xfrm>
              <a:off x="0" y="-9525"/>
              <a:ext cx="1860417" cy="449477"/>
            </a:xfrm>
            <a:prstGeom prst="rect">
              <a:avLst/>
            </a:prstGeom>
          </p:spPr>
          <p:txBody>
            <a:bodyPr lIns="50800" tIns="50800" rIns="50800" bIns="50800" rtlCol="0" anchor="ctr"/>
            <a:lstStyle/>
            <a:p>
              <a:pPr algn="ctr">
                <a:lnSpc>
                  <a:spcPts val="2604"/>
                </a:lnSpc>
              </a:pPr>
              <a:endParaRPr/>
            </a:p>
          </p:txBody>
        </p:sp>
      </p:grpSp>
      <p:sp>
        <p:nvSpPr>
          <p:cNvPr id="16" name="TextBox 16"/>
          <p:cNvSpPr txBox="1"/>
          <p:nvPr/>
        </p:nvSpPr>
        <p:spPr>
          <a:xfrm>
            <a:off x="11227983" y="4790951"/>
            <a:ext cx="6385444" cy="2033031"/>
          </a:xfrm>
          <a:prstGeom prst="rect">
            <a:avLst/>
          </a:prstGeom>
        </p:spPr>
        <p:txBody>
          <a:bodyPr lIns="0" tIns="0" rIns="0" bIns="0" rtlCol="0" anchor="t">
            <a:spAutoFit/>
          </a:bodyPr>
          <a:lstStyle/>
          <a:p>
            <a:pPr algn="r">
              <a:lnSpc>
                <a:spcPts val="5377"/>
              </a:lnSpc>
            </a:pPr>
            <a:r>
              <a:rPr lang="en-US" sz="4758">
                <a:solidFill>
                  <a:srgbClr val="484931"/>
                </a:solidFill>
                <a:latin typeface="Cerebri"/>
              </a:rPr>
              <a:t>How to </a:t>
            </a:r>
            <a:r>
              <a:rPr lang="en-US" sz="4758">
                <a:solidFill>
                  <a:srgbClr val="484931"/>
                </a:solidFill>
                <a:latin typeface="Cerebri Bold"/>
              </a:rPr>
              <a:t>improve care</a:t>
            </a:r>
          </a:p>
          <a:p>
            <a:pPr algn="r">
              <a:lnSpc>
                <a:spcPts val="5377"/>
              </a:lnSpc>
            </a:pPr>
            <a:r>
              <a:rPr lang="en-US" sz="4758">
                <a:solidFill>
                  <a:srgbClr val="484931"/>
                </a:solidFill>
                <a:latin typeface="Cerebri"/>
              </a:rPr>
              <a:t>quotes</a:t>
            </a:r>
          </a:p>
          <a:p>
            <a:pPr algn="r">
              <a:lnSpc>
                <a:spcPts val="5377"/>
              </a:lnSpc>
            </a:pPr>
            <a:endParaRPr lang="en-US" sz="4758">
              <a:solidFill>
                <a:srgbClr val="484931"/>
              </a:solidFill>
              <a:latin typeface="Cere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7032" r="-21544"/>
            </a:stretch>
          </a:blipFill>
        </p:spPr>
        <p:txBody>
          <a:bodyPr/>
          <a:lstStyle/>
          <a:p>
            <a:endParaRPr lang="en-NZ"/>
          </a:p>
        </p:txBody>
      </p:sp>
      <p:grpSp>
        <p:nvGrpSpPr>
          <p:cNvPr id="3" name="Group 3"/>
          <p:cNvGrpSpPr/>
          <p:nvPr/>
        </p:nvGrpSpPr>
        <p:grpSpPr>
          <a:xfrm>
            <a:off x="47205" y="0"/>
            <a:ext cx="1953560" cy="10287000"/>
            <a:chOff x="0" y="0"/>
            <a:chExt cx="514518" cy="2709333"/>
          </a:xfrm>
        </p:grpSpPr>
        <p:sp>
          <p:nvSpPr>
            <p:cNvPr id="4" name="Freeform 4"/>
            <p:cNvSpPr/>
            <p:nvPr/>
          </p:nvSpPr>
          <p:spPr>
            <a:xfrm>
              <a:off x="0" y="0"/>
              <a:ext cx="514518" cy="2709333"/>
            </a:xfrm>
            <a:custGeom>
              <a:avLst/>
              <a:gdLst/>
              <a:ahLst/>
              <a:cxnLst/>
              <a:rect l="l" t="t" r="r" b="b"/>
              <a:pathLst>
                <a:path w="514518" h="2709333">
                  <a:moveTo>
                    <a:pt x="0" y="0"/>
                  </a:moveTo>
                  <a:lnTo>
                    <a:pt x="514518" y="0"/>
                  </a:lnTo>
                  <a:lnTo>
                    <a:pt x="514518" y="2709333"/>
                  </a:lnTo>
                  <a:lnTo>
                    <a:pt x="0" y="2709333"/>
                  </a:lnTo>
                  <a:close/>
                </a:path>
              </a:pathLst>
            </a:custGeom>
            <a:solidFill>
              <a:srgbClr val="FFFFFF"/>
            </a:solidFill>
          </p:spPr>
          <p:txBody>
            <a:bodyPr/>
            <a:lstStyle/>
            <a:p>
              <a:endParaRPr lang="en-NZ"/>
            </a:p>
          </p:txBody>
        </p:sp>
        <p:sp>
          <p:nvSpPr>
            <p:cNvPr id="5" name="TextBox 5"/>
            <p:cNvSpPr txBox="1"/>
            <p:nvPr/>
          </p:nvSpPr>
          <p:spPr>
            <a:xfrm>
              <a:off x="0" y="-9525"/>
              <a:ext cx="514518" cy="2718858"/>
            </a:xfrm>
            <a:prstGeom prst="rect">
              <a:avLst/>
            </a:prstGeom>
          </p:spPr>
          <p:txBody>
            <a:bodyPr lIns="50800" tIns="50800" rIns="50800" bIns="50800" rtlCol="0" anchor="ctr"/>
            <a:lstStyle/>
            <a:p>
              <a:pPr algn="ctr">
                <a:lnSpc>
                  <a:spcPts val="2604"/>
                </a:lnSpc>
              </a:pPr>
              <a:endParaRPr/>
            </a:p>
          </p:txBody>
        </p:sp>
      </p:grpSp>
      <p:sp>
        <p:nvSpPr>
          <p:cNvPr id="6" name="Freeform 6"/>
          <p:cNvSpPr/>
          <p:nvPr/>
        </p:nvSpPr>
        <p:spPr>
          <a:xfrm>
            <a:off x="136666" y="7980847"/>
            <a:ext cx="1835523" cy="1411823"/>
          </a:xfrm>
          <a:custGeom>
            <a:avLst/>
            <a:gdLst/>
            <a:ahLst/>
            <a:cxnLst/>
            <a:rect l="l" t="t" r="r" b="b"/>
            <a:pathLst>
              <a:path w="1835523" h="1411823">
                <a:moveTo>
                  <a:pt x="0" y="0"/>
                </a:moveTo>
                <a:lnTo>
                  <a:pt x="1835523" y="0"/>
                </a:lnTo>
                <a:lnTo>
                  <a:pt x="1835523" y="1411823"/>
                </a:lnTo>
                <a:lnTo>
                  <a:pt x="0" y="1411823"/>
                </a:lnTo>
                <a:lnTo>
                  <a:pt x="0" y="0"/>
                </a:lnTo>
                <a:close/>
              </a:path>
            </a:pathLst>
          </a:custGeom>
          <a:blipFill>
            <a:blip r:embed="rId3"/>
            <a:stretch>
              <a:fillRect/>
            </a:stretch>
          </a:blipFill>
        </p:spPr>
        <p:txBody>
          <a:bodyPr/>
          <a:lstStyle/>
          <a:p>
            <a:endParaRPr lang="en-NZ"/>
          </a:p>
        </p:txBody>
      </p:sp>
      <p:sp>
        <p:nvSpPr>
          <p:cNvPr id="7" name="Freeform 7"/>
          <p:cNvSpPr/>
          <p:nvPr/>
        </p:nvSpPr>
        <p:spPr>
          <a:xfrm>
            <a:off x="331221" y="7123947"/>
            <a:ext cx="1446414" cy="970677"/>
          </a:xfrm>
          <a:custGeom>
            <a:avLst/>
            <a:gdLst/>
            <a:ahLst/>
            <a:cxnLst/>
            <a:rect l="l" t="t" r="r" b="b"/>
            <a:pathLst>
              <a:path w="1446414" h="970677">
                <a:moveTo>
                  <a:pt x="0" y="0"/>
                </a:moveTo>
                <a:lnTo>
                  <a:pt x="1446414" y="0"/>
                </a:lnTo>
                <a:lnTo>
                  <a:pt x="1446414" y="970678"/>
                </a:lnTo>
                <a:lnTo>
                  <a:pt x="0" y="970678"/>
                </a:lnTo>
                <a:lnTo>
                  <a:pt x="0" y="0"/>
                </a:lnTo>
                <a:close/>
              </a:path>
            </a:pathLst>
          </a:custGeom>
          <a:blipFill>
            <a:blip r:embed="rId4"/>
            <a:stretch>
              <a:fillRect l="-1" t="-793" r="-6483" b="-9662"/>
            </a:stretch>
          </a:blipFill>
        </p:spPr>
        <p:txBody>
          <a:bodyPr/>
          <a:lstStyle/>
          <a:p>
            <a:endParaRPr lang="en-NZ"/>
          </a:p>
        </p:txBody>
      </p:sp>
      <p:sp>
        <p:nvSpPr>
          <p:cNvPr id="8" name="Freeform 8"/>
          <p:cNvSpPr/>
          <p:nvPr/>
        </p:nvSpPr>
        <p:spPr>
          <a:xfrm>
            <a:off x="474560" y="9392670"/>
            <a:ext cx="1159735" cy="660130"/>
          </a:xfrm>
          <a:custGeom>
            <a:avLst/>
            <a:gdLst/>
            <a:ahLst/>
            <a:cxnLst/>
            <a:rect l="l" t="t" r="r" b="b"/>
            <a:pathLst>
              <a:path w="1159735" h="660130">
                <a:moveTo>
                  <a:pt x="0" y="0"/>
                </a:moveTo>
                <a:lnTo>
                  <a:pt x="1159735" y="0"/>
                </a:lnTo>
                <a:lnTo>
                  <a:pt x="1159735" y="660130"/>
                </a:lnTo>
                <a:lnTo>
                  <a:pt x="0" y="660130"/>
                </a:lnTo>
                <a:lnTo>
                  <a:pt x="0" y="0"/>
                </a:lnTo>
                <a:close/>
              </a:path>
            </a:pathLst>
          </a:custGeom>
          <a:blipFill>
            <a:blip r:embed="rId5"/>
            <a:stretch>
              <a:fillRect/>
            </a:stretch>
          </a:blipFill>
        </p:spPr>
        <p:txBody>
          <a:bodyPr/>
          <a:lstStyle/>
          <a:p>
            <a:endParaRPr lang="en-NZ"/>
          </a:p>
        </p:txBody>
      </p:sp>
      <p:sp>
        <p:nvSpPr>
          <p:cNvPr id="9" name="TextBox 9"/>
          <p:cNvSpPr txBox="1"/>
          <p:nvPr/>
        </p:nvSpPr>
        <p:spPr>
          <a:xfrm>
            <a:off x="2682812" y="990600"/>
            <a:ext cx="7859371" cy="8541908"/>
          </a:xfrm>
          <a:prstGeom prst="rect">
            <a:avLst/>
          </a:prstGeom>
        </p:spPr>
        <p:txBody>
          <a:bodyPr lIns="0" tIns="0" rIns="0" bIns="0" rtlCol="0" anchor="t">
            <a:spAutoFit/>
          </a:bodyPr>
          <a:lstStyle/>
          <a:p>
            <a:pPr marL="583880" lvl="1" indent="-291940">
              <a:lnSpc>
                <a:spcPts val="3786"/>
              </a:lnSpc>
              <a:buFont typeface="Arial"/>
              <a:buChar char="•"/>
            </a:pPr>
            <a:r>
              <a:rPr lang="en-US" sz="2704">
                <a:solidFill>
                  <a:srgbClr val="545454"/>
                </a:solidFill>
                <a:latin typeface="Cerebri"/>
              </a:rPr>
              <a:t>Medical receptionists should be sent on a training course to not talk about clients in an open setting and not demand people tell them what is wrong with them.</a:t>
            </a:r>
          </a:p>
          <a:p>
            <a:pPr>
              <a:lnSpc>
                <a:spcPts val="3786"/>
              </a:lnSpc>
            </a:pPr>
            <a:endParaRPr lang="en-US" sz="2704">
              <a:solidFill>
                <a:srgbClr val="545454"/>
              </a:solidFill>
              <a:latin typeface="Cerebri"/>
            </a:endParaRPr>
          </a:p>
          <a:p>
            <a:pPr marL="583880" lvl="1" indent="-291940">
              <a:lnSpc>
                <a:spcPts val="3786"/>
              </a:lnSpc>
              <a:buFont typeface="Arial"/>
              <a:buChar char="•"/>
            </a:pPr>
            <a:r>
              <a:rPr lang="en-US" sz="2704">
                <a:solidFill>
                  <a:srgbClr val="545454"/>
                </a:solidFill>
                <a:latin typeface="Cerebri"/>
              </a:rPr>
              <a:t>Being denied services due to a high BMI … makes me dread seeking out help for physical issues due to fear of being rejected.</a:t>
            </a:r>
          </a:p>
          <a:p>
            <a:pPr>
              <a:lnSpc>
                <a:spcPts val="3786"/>
              </a:lnSpc>
            </a:pPr>
            <a:endParaRPr lang="en-US" sz="2704">
              <a:solidFill>
                <a:srgbClr val="545454"/>
              </a:solidFill>
              <a:latin typeface="Cerebri"/>
            </a:endParaRPr>
          </a:p>
          <a:p>
            <a:pPr marL="583880" lvl="1" indent="-291940">
              <a:lnSpc>
                <a:spcPts val="3786"/>
              </a:lnSpc>
              <a:buFont typeface="Arial"/>
              <a:buChar char="•"/>
            </a:pPr>
            <a:r>
              <a:rPr lang="en-US" sz="2704">
                <a:solidFill>
                  <a:srgbClr val="545454"/>
                </a:solidFill>
                <a:latin typeface="Cerebri"/>
              </a:rPr>
              <a:t>Start with physical issues, reassure the patient and then move on to the mental health issues once there is a treatment /plan for physical issues. </a:t>
            </a:r>
          </a:p>
          <a:p>
            <a:pPr>
              <a:lnSpc>
                <a:spcPts val="3786"/>
              </a:lnSpc>
            </a:pPr>
            <a:endParaRPr lang="en-US" sz="2704">
              <a:solidFill>
                <a:srgbClr val="545454"/>
              </a:solidFill>
              <a:latin typeface="Cerebri"/>
            </a:endParaRPr>
          </a:p>
          <a:p>
            <a:pPr marL="583880" lvl="1" indent="-291940">
              <a:lnSpc>
                <a:spcPts val="3786"/>
              </a:lnSpc>
              <a:buFont typeface="Arial"/>
              <a:buChar char="•"/>
            </a:pPr>
            <a:r>
              <a:rPr lang="en-US" sz="2704">
                <a:solidFill>
                  <a:srgbClr val="545454"/>
                </a:solidFill>
                <a:latin typeface="Cerebri"/>
              </a:rPr>
              <a:t>I think that unless a person brings up how they think a physical issue may be liked with mental health, they should be treated separately.</a:t>
            </a:r>
          </a:p>
          <a:p>
            <a:pPr>
              <a:lnSpc>
                <a:spcPts val="3786"/>
              </a:lnSpc>
              <a:spcBef>
                <a:spcPct val="0"/>
              </a:spcBef>
            </a:pPr>
            <a:endParaRPr lang="en-US" sz="2704">
              <a:solidFill>
                <a:srgbClr val="545454"/>
              </a:solidFill>
              <a:latin typeface="Cerebri"/>
            </a:endParaRPr>
          </a:p>
        </p:txBody>
      </p:sp>
      <p:grpSp>
        <p:nvGrpSpPr>
          <p:cNvPr id="10" name="Group 10"/>
          <p:cNvGrpSpPr>
            <a:grpSpLocks noChangeAspect="1"/>
          </p:cNvGrpSpPr>
          <p:nvPr/>
        </p:nvGrpSpPr>
        <p:grpSpPr>
          <a:xfrm>
            <a:off x="11559075" y="-372037"/>
            <a:ext cx="11031074" cy="11031074"/>
            <a:chOff x="0" y="0"/>
            <a:chExt cx="6350000" cy="6350000"/>
          </a:xfrm>
        </p:grpSpPr>
        <p:sp>
          <p:nvSpPr>
            <p:cNvPr id="11" name="Freeform 11"/>
            <p:cNvSpPr/>
            <p:nvPr/>
          </p:nvSpPr>
          <p:spPr>
            <a:xfrm>
              <a:off x="655320" y="655320"/>
              <a:ext cx="5039360" cy="5039360"/>
            </a:xfrm>
            <a:custGeom>
              <a:avLst/>
              <a:gdLst/>
              <a:ahLst/>
              <a:cxnLst/>
              <a:rect l="l" t="t" r="r" b="b"/>
              <a:pathLst>
                <a:path w="5039360" h="503936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blipFill>
              <a:blip r:embed="rId6"/>
              <a:stretch>
                <a:fillRect l="-57547" r="-2336"/>
              </a:stretch>
            </a:blipFill>
          </p:spPr>
          <p:txBody>
            <a:bodyPr/>
            <a:lstStyle/>
            <a:p>
              <a:endParaRPr lang="en-NZ"/>
            </a:p>
          </p:txBody>
        </p:sp>
        <p:sp>
          <p:nvSpPr>
            <p:cNvPr id="12" name="Freeform 12"/>
            <p:cNvSpPr/>
            <p:nvPr/>
          </p:nvSpPr>
          <p:spPr>
            <a:xfrm>
              <a:off x="0" y="0"/>
              <a:ext cx="6350000" cy="6350000"/>
            </a:xfrm>
            <a:custGeom>
              <a:avLst/>
              <a:gdLst/>
              <a:ahLst/>
              <a:cxnLst/>
              <a:rect l="l" t="t" r="r" b="b"/>
              <a:pathLst>
                <a:path w="6350000" h="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6BA539"/>
            </a:solidFill>
          </p:spPr>
          <p:txBody>
            <a:bodyPr/>
            <a:lstStyle/>
            <a:p>
              <a:endParaRPr lang="en-NZ"/>
            </a:p>
          </p:txBody>
        </p:sp>
      </p:grpSp>
      <p:grpSp>
        <p:nvGrpSpPr>
          <p:cNvPr id="13" name="Group 13"/>
          <p:cNvGrpSpPr/>
          <p:nvPr/>
        </p:nvGrpSpPr>
        <p:grpSpPr>
          <a:xfrm>
            <a:off x="11224231" y="4583529"/>
            <a:ext cx="7063769" cy="1670442"/>
            <a:chOff x="0" y="0"/>
            <a:chExt cx="1860417" cy="439952"/>
          </a:xfrm>
        </p:grpSpPr>
        <p:sp>
          <p:nvSpPr>
            <p:cNvPr id="14" name="Freeform 14"/>
            <p:cNvSpPr/>
            <p:nvPr/>
          </p:nvSpPr>
          <p:spPr>
            <a:xfrm>
              <a:off x="0" y="0"/>
              <a:ext cx="1860416" cy="439952"/>
            </a:xfrm>
            <a:custGeom>
              <a:avLst/>
              <a:gdLst/>
              <a:ahLst/>
              <a:cxnLst/>
              <a:rect l="l" t="t" r="r" b="b"/>
              <a:pathLst>
                <a:path w="1860416" h="439952">
                  <a:moveTo>
                    <a:pt x="0" y="0"/>
                  </a:moveTo>
                  <a:lnTo>
                    <a:pt x="1860416" y="0"/>
                  </a:lnTo>
                  <a:lnTo>
                    <a:pt x="1860416" y="439952"/>
                  </a:lnTo>
                  <a:lnTo>
                    <a:pt x="0" y="439952"/>
                  </a:lnTo>
                  <a:close/>
                </a:path>
              </a:pathLst>
            </a:custGeom>
            <a:solidFill>
              <a:srgbClr val="FFFFFF"/>
            </a:solidFill>
          </p:spPr>
          <p:txBody>
            <a:bodyPr/>
            <a:lstStyle/>
            <a:p>
              <a:endParaRPr lang="en-NZ"/>
            </a:p>
          </p:txBody>
        </p:sp>
        <p:sp>
          <p:nvSpPr>
            <p:cNvPr id="15" name="TextBox 15"/>
            <p:cNvSpPr txBox="1"/>
            <p:nvPr/>
          </p:nvSpPr>
          <p:spPr>
            <a:xfrm>
              <a:off x="0" y="-9525"/>
              <a:ext cx="1860417" cy="449477"/>
            </a:xfrm>
            <a:prstGeom prst="rect">
              <a:avLst/>
            </a:prstGeom>
          </p:spPr>
          <p:txBody>
            <a:bodyPr lIns="50800" tIns="50800" rIns="50800" bIns="50800" rtlCol="0" anchor="ctr"/>
            <a:lstStyle/>
            <a:p>
              <a:pPr algn="ctr">
                <a:lnSpc>
                  <a:spcPts val="2604"/>
                </a:lnSpc>
              </a:pPr>
              <a:endParaRPr/>
            </a:p>
          </p:txBody>
        </p:sp>
      </p:grpSp>
      <p:sp>
        <p:nvSpPr>
          <p:cNvPr id="16" name="TextBox 16"/>
          <p:cNvSpPr txBox="1"/>
          <p:nvPr/>
        </p:nvSpPr>
        <p:spPr>
          <a:xfrm>
            <a:off x="11227983" y="4790951"/>
            <a:ext cx="6385444" cy="2033031"/>
          </a:xfrm>
          <a:prstGeom prst="rect">
            <a:avLst/>
          </a:prstGeom>
        </p:spPr>
        <p:txBody>
          <a:bodyPr lIns="0" tIns="0" rIns="0" bIns="0" rtlCol="0" anchor="t">
            <a:spAutoFit/>
          </a:bodyPr>
          <a:lstStyle/>
          <a:p>
            <a:pPr algn="r">
              <a:lnSpc>
                <a:spcPts val="5377"/>
              </a:lnSpc>
            </a:pPr>
            <a:r>
              <a:rPr lang="en-US" sz="4758">
                <a:solidFill>
                  <a:srgbClr val="484931"/>
                </a:solidFill>
                <a:latin typeface="Cerebri"/>
              </a:rPr>
              <a:t>How to </a:t>
            </a:r>
            <a:r>
              <a:rPr lang="en-US" sz="4758">
                <a:solidFill>
                  <a:srgbClr val="484931"/>
                </a:solidFill>
                <a:latin typeface="Cerebri Bold"/>
              </a:rPr>
              <a:t>improve care</a:t>
            </a:r>
          </a:p>
          <a:p>
            <a:pPr algn="r">
              <a:lnSpc>
                <a:spcPts val="5377"/>
              </a:lnSpc>
            </a:pPr>
            <a:r>
              <a:rPr lang="en-US" sz="4758">
                <a:solidFill>
                  <a:srgbClr val="484931"/>
                </a:solidFill>
                <a:latin typeface="Cerebri"/>
              </a:rPr>
              <a:t>quotes</a:t>
            </a:r>
          </a:p>
          <a:p>
            <a:pPr algn="r">
              <a:lnSpc>
                <a:spcPts val="5377"/>
              </a:lnSpc>
            </a:pPr>
            <a:endParaRPr lang="en-US" sz="4758">
              <a:solidFill>
                <a:srgbClr val="484931"/>
              </a:solidFill>
              <a:latin typeface="Cere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7032" r="-21544"/>
            </a:stretch>
          </a:blipFill>
        </p:spPr>
        <p:txBody>
          <a:bodyPr/>
          <a:lstStyle/>
          <a:p>
            <a:endParaRPr lang="en-NZ"/>
          </a:p>
        </p:txBody>
      </p:sp>
      <p:grpSp>
        <p:nvGrpSpPr>
          <p:cNvPr id="3" name="Group 3"/>
          <p:cNvGrpSpPr/>
          <p:nvPr/>
        </p:nvGrpSpPr>
        <p:grpSpPr>
          <a:xfrm>
            <a:off x="47205" y="0"/>
            <a:ext cx="1953560" cy="10287000"/>
            <a:chOff x="0" y="0"/>
            <a:chExt cx="514518" cy="2709333"/>
          </a:xfrm>
        </p:grpSpPr>
        <p:sp>
          <p:nvSpPr>
            <p:cNvPr id="4" name="Freeform 4"/>
            <p:cNvSpPr/>
            <p:nvPr/>
          </p:nvSpPr>
          <p:spPr>
            <a:xfrm>
              <a:off x="0" y="0"/>
              <a:ext cx="514518" cy="2709333"/>
            </a:xfrm>
            <a:custGeom>
              <a:avLst/>
              <a:gdLst/>
              <a:ahLst/>
              <a:cxnLst/>
              <a:rect l="l" t="t" r="r" b="b"/>
              <a:pathLst>
                <a:path w="514518" h="2709333">
                  <a:moveTo>
                    <a:pt x="0" y="0"/>
                  </a:moveTo>
                  <a:lnTo>
                    <a:pt x="514518" y="0"/>
                  </a:lnTo>
                  <a:lnTo>
                    <a:pt x="514518" y="2709333"/>
                  </a:lnTo>
                  <a:lnTo>
                    <a:pt x="0" y="2709333"/>
                  </a:lnTo>
                  <a:close/>
                </a:path>
              </a:pathLst>
            </a:custGeom>
            <a:solidFill>
              <a:srgbClr val="FFFFFF"/>
            </a:solidFill>
          </p:spPr>
          <p:txBody>
            <a:bodyPr/>
            <a:lstStyle/>
            <a:p>
              <a:endParaRPr lang="en-NZ"/>
            </a:p>
          </p:txBody>
        </p:sp>
        <p:sp>
          <p:nvSpPr>
            <p:cNvPr id="5" name="TextBox 5"/>
            <p:cNvSpPr txBox="1"/>
            <p:nvPr/>
          </p:nvSpPr>
          <p:spPr>
            <a:xfrm>
              <a:off x="0" y="-9525"/>
              <a:ext cx="514518" cy="2718858"/>
            </a:xfrm>
            <a:prstGeom prst="rect">
              <a:avLst/>
            </a:prstGeom>
          </p:spPr>
          <p:txBody>
            <a:bodyPr lIns="50800" tIns="50800" rIns="50800" bIns="50800" rtlCol="0" anchor="ctr"/>
            <a:lstStyle/>
            <a:p>
              <a:pPr algn="ctr">
                <a:lnSpc>
                  <a:spcPts val="2604"/>
                </a:lnSpc>
              </a:pPr>
              <a:endParaRPr/>
            </a:p>
          </p:txBody>
        </p:sp>
      </p:grpSp>
      <p:sp>
        <p:nvSpPr>
          <p:cNvPr id="6" name="Freeform 6"/>
          <p:cNvSpPr/>
          <p:nvPr/>
        </p:nvSpPr>
        <p:spPr>
          <a:xfrm>
            <a:off x="136666" y="7980847"/>
            <a:ext cx="1835523" cy="1411823"/>
          </a:xfrm>
          <a:custGeom>
            <a:avLst/>
            <a:gdLst/>
            <a:ahLst/>
            <a:cxnLst/>
            <a:rect l="l" t="t" r="r" b="b"/>
            <a:pathLst>
              <a:path w="1835523" h="1411823">
                <a:moveTo>
                  <a:pt x="0" y="0"/>
                </a:moveTo>
                <a:lnTo>
                  <a:pt x="1835523" y="0"/>
                </a:lnTo>
                <a:lnTo>
                  <a:pt x="1835523" y="1411823"/>
                </a:lnTo>
                <a:lnTo>
                  <a:pt x="0" y="1411823"/>
                </a:lnTo>
                <a:lnTo>
                  <a:pt x="0" y="0"/>
                </a:lnTo>
                <a:close/>
              </a:path>
            </a:pathLst>
          </a:custGeom>
          <a:blipFill>
            <a:blip r:embed="rId3"/>
            <a:stretch>
              <a:fillRect/>
            </a:stretch>
          </a:blipFill>
        </p:spPr>
        <p:txBody>
          <a:bodyPr/>
          <a:lstStyle/>
          <a:p>
            <a:endParaRPr lang="en-NZ"/>
          </a:p>
        </p:txBody>
      </p:sp>
      <p:sp>
        <p:nvSpPr>
          <p:cNvPr id="7" name="Freeform 7"/>
          <p:cNvSpPr/>
          <p:nvPr/>
        </p:nvSpPr>
        <p:spPr>
          <a:xfrm>
            <a:off x="331221" y="7123947"/>
            <a:ext cx="1446414" cy="970677"/>
          </a:xfrm>
          <a:custGeom>
            <a:avLst/>
            <a:gdLst/>
            <a:ahLst/>
            <a:cxnLst/>
            <a:rect l="l" t="t" r="r" b="b"/>
            <a:pathLst>
              <a:path w="1446414" h="970677">
                <a:moveTo>
                  <a:pt x="0" y="0"/>
                </a:moveTo>
                <a:lnTo>
                  <a:pt x="1446414" y="0"/>
                </a:lnTo>
                <a:lnTo>
                  <a:pt x="1446414" y="970678"/>
                </a:lnTo>
                <a:lnTo>
                  <a:pt x="0" y="970678"/>
                </a:lnTo>
                <a:lnTo>
                  <a:pt x="0" y="0"/>
                </a:lnTo>
                <a:close/>
              </a:path>
            </a:pathLst>
          </a:custGeom>
          <a:blipFill>
            <a:blip r:embed="rId4"/>
            <a:stretch>
              <a:fillRect l="-1" t="-793" r="-6483" b="-9662"/>
            </a:stretch>
          </a:blipFill>
        </p:spPr>
        <p:txBody>
          <a:bodyPr/>
          <a:lstStyle/>
          <a:p>
            <a:endParaRPr lang="en-NZ"/>
          </a:p>
        </p:txBody>
      </p:sp>
      <p:sp>
        <p:nvSpPr>
          <p:cNvPr id="8" name="Freeform 8"/>
          <p:cNvSpPr/>
          <p:nvPr/>
        </p:nvSpPr>
        <p:spPr>
          <a:xfrm>
            <a:off x="474560" y="9392670"/>
            <a:ext cx="1159735" cy="660130"/>
          </a:xfrm>
          <a:custGeom>
            <a:avLst/>
            <a:gdLst/>
            <a:ahLst/>
            <a:cxnLst/>
            <a:rect l="l" t="t" r="r" b="b"/>
            <a:pathLst>
              <a:path w="1159735" h="660130">
                <a:moveTo>
                  <a:pt x="0" y="0"/>
                </a:moveTo>
                <a:lnTo>
                  <a:pt x="1159735" y="0"/>
                </a:lnTo>
                <a:lnTo>
                  <a:pt x="1159735" y="660130"/>
                </a:lnTo>
                <a:lnTo>
                  <a:pt x="0" y="660130"/>
                </a:lnTo>
                <a:lnTo>
                  <a:pt x="0" y="0"/>
                </a:lnTo>
                <a:close/>
              </a:path>
            </a:pathLst>
          </a:custGeom>
          <a:blipFill>
            <a:blip r:embed="rId5"/>
            <a:stretch>
              <a:fillRect/>
            </a:stretch>
          </a:blipFill>
        </p:spPr>
        <p:txBody>
          <a:bodyPr/>
          <a:lstStyle/>
          <a:p>
            <a:endParaRPr lang="en-NZ"/>
          </a:p>
        </p:txBody>
      </p:sp>
      <p:sp>
        <p:nvSpPr>
          <p:cNvPr id="9" name="TextBox 9"/>
          <p:cNvSpPr txBox="1"/>
          <p:nvPr/>
        </p:nvSpPr>
        <p:spPr>
          <a:xfrm>
            <a:off x="2682812" y="1843121"/>
            <a:ext cx="7859371" cy="7113158"/>
          </a:xfrm>
          <a:prstGeom prst="rect">
            <a:avLst/>
          </a:prstGeom>
        </p:spPr>
        <p:txBody>
          <a:bodyPr lIns="0" tIns="0" rIns="0" bIns="0" rtlCol="0" anchor="t">
            <a:spAutoFit/>
          </a:bodyPr>
          <a:lstStyle/>
          <a:p>
            <a:pPr marL="583880" lvl="1" indent="-291940">
              <a:lnSpc>
                <a:spcPts val="3786"/>
              </a:lnSpc>
              <a:buFont typeface="Arial"/>
              <a:buChar char="•"/>
            </a:pPr>
            <a:r>
              <a:rPr lang="en-US" sz="2704">
                <a:solidFill>
                  <a:srgbClr val="545454"/>
                </a:solidFill>
                <a:latin typeface="Cerebri"/>
              </a:rPr>
              <a:t>Having a more open communication and agreement between GP, Mental health/Addiction specialists, social workers, support workers, etc in regards to managing physical care in a manner that doesn't worsen mental health issues would make life so much less confusing and uncertain for the patient.</a:t>
            </a:r>
          </a:p>
          <a:p>
            <a:pPr>
              <a:lnSpc>
                <a:spcPts val="3786"/>
              </a:lnSpc>
            </a:pPr>
            <a:endParaRPr lang="en-US" sz="2704">
              <a:solidFill>
                <a:srgbClr val="545454"/>
              </a:solidFill>
              <a:latin typeface="Cerebri"/>
            </a:endParaRPr>
          </a:p>
          <a:p>
            <a:pPr marL="583880" lvl="1" indent="-291940">
              <a:lnSpc>
                <a:spcPts val="3786"/>
              </a:lnSpc>
              <a:buFont typeface="Arial"/>
              <a:buChar char="•"/>
            </a:pPr>
            <a:r>
              <a:rPr lang="en-US" sz="2704">
                <a:solidFill>
                  <a:srgbClr val="545454"/>
                </a:solidFill>
                <a:latin typeface="Cerebri"/>
              </a:rPr>
              <a:t>To have better support around maintaining physical health particularly for people on medications that can cause metabolic issues. To review this automatically regularly from the beginning rather than waiting until there are issues. </a:t>
            </a:r>
          </a:p>
          <a:p>
            <a:pPr>
              <a:lnSpc>
                <a:spcPts val="3786"/>
              </a:lnSpc>
              <a:spcBef>
                <a:spcPct val="0"/>
              </a:spcBef>
            </a:pPr>
            <a:endParaRPr lang="en-US" sz="2704">
              <a:solidFill>
                <a:srgbClr val="545454"/>
              </a:solidFill>
              <a:latin typeface="Cerebri"/>
            </a:endParaRPr>
          </a:p>
        </p:txBody>
      </p:sp>
      <p:grpSp>
        <p:nvGrpSpPr>
          <p:cNvPr id="10" name="Group 10"/>
          <p:cNvGrpSpPr>
            <a:grpSpLocks noChangeAspect="1"/>
          </p:cNvGrpSpPr>
          <p:nvPr/>
        </p:nvGrpSpPr>
        <p:grpSpPr>
          <a:xfrm>
            <a:off x="11559075" y="-372037"/>
            <a:ext cx="11031074" cy="11031074"/>
            <a:chOff x="0" y="0"/>
            <a:chExt cx="6350000" cy="6350000"/>
          </a:xfrm>
        </p:grpSpPr>
        <p:sp>
          <p:nvSpPr>
            <p:cNvPr id="11" name="Freeform 11"/>
            <p:cNvSpPr/>
            <p:nvPr/>
          </p:nvSpPr>
          <p:spPr>
            <a:xfrm>
              <a:off x="655320" y="655320"/>
              <a:ext cx="5039360" cy="5039360"/>
            </a:xfrm>
            <a:custGeom>
              <a:avLst/>
              <a:gdLst/>
              <a:ahLst/>
              <a:cxnLst/>
              <a:rect l="l" t="t" r="r" b="b"/>
              <a:pathLst>
                <a:path w="5039360" h="503936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blipFill>
              <a:blip r:embed="rId6"/>
              <a:stretch>
                <a:fillRect l="-57547" r="-2336"/>
              </a:stretch>
            </a:blipFill>
          </p:spPr>
          <p:txBody>
            <a:bodyPr/>
            <a:lstStyle/>
            <a:p>
              <a:endParaRPr lang="en-NZ"/>
            </a:p>
          </p:txBody>
        </p:sp>
        <p:sp>
          <p:nvSpPr>
            <p:cNvPr id="12" name="Freeform 12"/>
            <p:cNvSpPr/>
            <p:nvPr/>
          </p:nvSpPr>
          <p:spPr>
            <a:xfrm>
              <a:off x="0" y="0"/>
              <a:ext cx="6350000" cy="6350000"/>
            </a:xfrm>
            <a:custGeom>
              <a:avLst/>
              <a:gdLst/>
              <a:ahLst/>
              <a:cxnLst/>
              <a:rect l="l" t="t" r="r" b="b"/>
              <a:pathLst>
                <a:path w="6350000" h="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6BA539"/>
            </a:solidFill>
          </p:spPr>
          <p:txBody>
            <a:bodyPr/>
            <a:lstStyle/>
            <a:p>
              <a:endParaRPr lang="en-NZ"/>
            </a:p>
          </p:txBody>
        </p:sp>
      </p:grpSp>
      <p:grpSp>
        <p:nvGrpSpPr>
          <p:cNvPr id="13" name="Group 13"/>
          <p:cNvGrpSpPr/>
          <p:nvPr/>
        </p:nvGrpSpPr>
        <p:grpSpPr>
          <a:xfrm>
            <a:off x="11224231" y="4583529"/>
            <a:ext cx="7063769" cy="1670442"/>
            <a:chOff x="0" y="0"/>
            <a:chExt cx="1860417" cy="439952"/>
          </a:xfrm>
        </p:grpSpPr>
        <p:sp>
          <p:nvSpPr>
            <p:cNvPr id="14" name="Freeform 14"/>
            <p:cNvSpPr/>
            <p:nvPr/>
          </p:nvSpPr>
          <p:spPr>
            <a:xfrm>
              <a:off x="0" y="0"/>
              <a:ext cx="1860416" cy="439952"/>
            </a:xfrm>
            <a:custGeom>
              <a:avLst/>
              <a:gdLst/>
              <a:ahLst/>
              <a:cxnLst/>
              <a:rect l="l" t="t" r="r" b="b"/>
              <a:pathLst>
                <a:path w="1860416" h="439952">
                  <a:moveTo>
                    <a:pt x="0" y="0"/>
                  </a:moveTo>
                  <a:lnTo>
                    <a:pt x="1860416" y="0"/>
                  </a:lnTo>
                  <a:lnTo>
                    <a:pt x="1860416" y="439952"/>
                  </a:lnTo>
                  <a:lnTo>
                    <a:pt x="0" y="439952"/>
                  </a:lnTo>
                  <a:close/>
                </a:path>
              </a:pathLst>
            </a:custGeom>
            <a:solidFill>
              <a:srgbClr val="FFFFFF"/>
            </a:solidFill>
          </p:spPr>
          <p:txBody>
            <a:bodyPr/>
            <a:lstStyle/>
            <a:p>
              <a:endParaRPr lang="en-NZ"/>
            </a:p>
          </p:txBody>
        </p:sp>
        <p:sp>
          <p:nvSpPr>
            <p:cNvPr id="15" name="TextBox 15"/>
            <p:cNvSpPr txBox="1"/>
            <p:nvPr/>
          </p:nvSpPr>
          <p:spPr>
            <a:xfrm>
              <a:off x="0" y="-9525"/>
              <a:ext cx="1860417" cy="449477"/>
            </a:xfrm>
            <a:prstGeom prst="rect">
              <a:avLst/>
            </a:prstGeom>
          </p:spPr>
          <p:txBody>
            <a:bodyPr lIns="50800" tIns="50800" rIns="50800" bIns="50800" rtlCol="0" anchor="ctr"/>
            <a:lstStyle/>
            <a:p>
              <a:pPr algn="ctr">
                <a:lnSpc>
                  <a:spcPts val="2604"/>
                </a:lnSpc>
              </a:pPr>
              <a:endParaRPr/>
            </a:p>
          </p:txBody>
        </p:sp>
      </p:grpSp>
      <p:sp>
        <p:nvSpPr>
          <p:cNvPr id="16" name="TextBox 16"/>
          <p:cNvSpPr txBox="1"/>
          <p:nvPr/>
        </p:nvSpPr>
        <p:spPr>
          <a:xfrm>
            <a:off x="11227983" y="4790951"/>
            <a:ext cx="6385444" cy="2033031"/>
          </a:xfrm>
          <a:prstGeom prst="rect">
            <a:avLst/>
          </a:prstGeom>
        </p:spPr>
        <p:txBody>
          <a:bodyPr lIns="0" tIns="0" rIns="0" bIns="0" rtlCol="0" anchor="t">
            <a:spAutoFit/>
          </a:bodyPr>
          <a:lstStyle/>
          <a:p>
            <a:pPr algn="r">
              <a:lnSpc>
                <a:spcPts val="5377"/>
              </a:lnSpc>
            </a:pPr>
            <a:r>
              <a:rPr lang="en-US" sz="4758">
                <a:solidFill>
                  <a:srgbClr val="484931"/>
                </a:solidFill>
                <a:latin typeface="Cerebri"/>
              </a:rPr>
              <a:t>How to </a:t>
            </a:r>
            <a:r>
              <a:rPr lang="en-US" sz="4758">
                <a:solidFill>
                  <a:srgbClr val="484931"/>
                </a:solidFill>
                <a:latin typeface="Cerebri Bold"/>
              </a:rPr>
              <a:t>improve care</a:t>
            </a:r>
          </a:p>
          <a:p>
            <a:pPr algn="r">
              <a:lnSpc>
                <a:spcPts val="5377"/>
              </a:lnSpc>
            </a:pPr>
            <a:r>
              <a:rPr lang="en-US" sz="4758">
                <a:solidFill>
                  <a:srgbClr val="484931"/>
                </a:solidFill>
                <a:latin typeface="Cerebri"/>
              </a:rPr>
              <a:t>quotes</a:t>
            </a:r>
          </a:p>
          <a:p>
            <a:pPr algn="r">
              <a:lnSpc>
                <a:spcPts val="5377"/>
              </a:lnSpc>
            </a:pPr>
            <a:endParaRPr lang="en-US" sz="4758">
              <a:solidFill>
                <a:srgbClr val="484931"/>
              </a:solidFill>
              <a:latin typeface="Cere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7032" r="-21544"/>
            </a:stretch>
          </a:blipFill>
        </p:spPr>
        <p:txBody>
          <a:bodyPr/>
          <a:lstStyle/>
          <a:p>
            <a:endParaRPr lang="en-NZ"/>
          </a:p>
        </p:txBody>
      </p:sp>
      <p:grpSp>
        <p:nvGrpSpPr>
          <p:cNvPr id="3" name="Group 3"/>
          <p:cNvGrpSpPr/>
          <p:nvPr/>
        </p:nvGrpSpPr>
        <p:grpSpPr>
          <a:xfrm>
            <a:off x="47205" y="0"/>
            <a:ext cx="1953560" cy="10287000"/>
            <a:chOff x="0" y="0"/>
            <a:chExt cx="514518" cy="2709333"/>
          </a:xfrm>
        </p:grpSpPr>
        <p:sp>
          <p:nvSpPr>
            <p:cNvPr id="4" name="Freeform 4"/>
            <p:cNvSpPr/>
            <p:nvPr/>
          </p:nvSpPr>
          <p:spPr>
            <a:xfrm>
              <a:off x="0" y="0"/>
              <a:ext cx="514518" cy="2709333"/>
            </a:xfrm>
            <a:custGeom>
              <a:avLst/>
              <a:gdLst/>
              <a:ahLst/>
              <a:cxnLst/>
              <a:rect l="l" t="t" r="r" b="b"/>
              <a:pathLst>
                <a:path w="514518" h="2709333">
                  <a:moveTo>
                    <a:pt x="0" y="0"/>
                  </a:moveTo>
                  <a:lnTo>
                    <a:pt x="514518" y="0"/>
                  </a:lnTo>
                  <a:lnTo>
                    <a:pt x="514518" y="2709333"/>
                  </a:lnTo>
                  <a:lnTo>
                    <a:pt x="0" y="2709333"/>
                  </a:lnTo>
                  <a:close/>
                </a:path>
              </a:pathLst>
            </a:custGeom>
            <a:solidFill>
              <a:srgbClr val="FFFFFF"/>
            </a:solidFill>
          </p:spPr>
          <p:txBody>
            <a:bodyPr/>
            <a:lstStyle/>
            <a:p>
              <a:endParaRPr lang="en-NZ"/>
            </a:p>
          </p:txBody>
        </p:sp>
        <p:sp>
          <p:nvSpPr>
            <p:cNvPr id="5" name="TextBox 5"/>
            <p:cNvSpPr txBox="1"/>
            <p:nvPr/>
          </p:nvSpPr>
          <p:spPr>
            <a:xfrm>
              <a:off x="0" y="-9525"/>
              <a:ext cx="514518" cy="2718858"/>
            </a:xfrm>
            <a:prstGeom prst="rect">
              <a:avLst/>
            </a:prstGeom>
          </p:spPr>
          <p:txBody>
            <a:bodyPr lIns="50800" tIns="50800" rIns="50800" bIns="50800" rtlCol="0" anchor="ctr"/>
            <a:lstStyle/>
            <a:p>
              <a:pPr algn="ctr">
                <a:lnSpc>
                  <a:spcPts val="2604"/>
                </a:lnSpc>
              </a:pPr>
              <a:endParaRPr/>
            </a:p>
          </p:txBody>
        </p:sp>
      </p:grpSp>
      <p:sp>
        <p:nvSpPr>
          <p:cNvPr id="6" name="Freeform 6"/>
          <p:cNvSpPr/>
          <p:nvPr/>
        </p:nvSpPr>
        <p:spPr>
          <a:xfrm>
            <a:off x="136666" y="7980847"/>
            <a:ext cx="1835523" cy="1411823"/>
          </a:xfrm>
          <a:custGeom>
            <a:avLst/>
            <a:gdLst/>
            <a:ahLst/>
            <a:cxnLst/>
            <a:rect l="l" t="t" r="r" b="b"/>
            <a:pathLst>
              <a:path w="1835523" h="1411823">
                <a:moveTo>
                  <a:pt x="0" y="0"/>
                </a:moveTo>
                <a:lnTo>
                  <a:pt x="1835523" y="0"/>
                </a:lnTo>
                <a:lnTo>
                  <a:pt x="1835523" y="1411823"/>
                </a:lnTo>
                <a:lnTo>
                  <a:pt x="0" y="1411823"/>
                </a:lnTo>
                <a:lnTo>
                  <a:pt x="0" y="0"/>
                </a:lnTo>
                <a:close/>
              </a:path>
            </a:pathLst>
          </a:custGeom>
          <a:blipFill>
            <a:blip r:embed="rId3"/>
            <a:stretch>
              <a:fillRect/>
            </a:stretch>
          </a:blipFill>
        </p:spPr>
        <p:txBody>
          <a:bodyPr/>
          <a:lstStyle/>
          <a:p>
            <a:endParaRPr lang="en-NZ"/>
          </a:p>
        </p:txBody>
      </p:sp>
      <p:sp>
        <p:nvSpPr>
          <p:cNvPr id="7" name="Freeform 7"/>
          <p:cNvSpPr/>
          <p:nvPr/>
        </p:nvSpPr>
        <p:spPr>
          <a:xfrm>
            <a:off x="331221" y="7123947"/>
            <a:ext cx="1446414" cy="970677"/>
          </a:xfrm>
          <a:custGeom>
            <a:avLst/>
            <a:gdLst/>
            <a:ahLst/>
            <a:cxnLst/>
            <a:rect l="l" t="t" r="r" b="b"/>
            <a:pathLst>
              <a:path w="1446414" h="970677">
                <a:moveTo>
                  <a:pt x="0" y="0"/>
                </a:moveTo>
                <a:lnTo>
                  <a:pt x="1446414" y="0"/>
                </a:lnTo>
                <a:lnTo>
                  <a:pt x="1446414" y="970678"/>
                </a:lnTo>
                <a:lnTo>
                  <a:pt x="0" y="970678"/>
                </a:lnTo>
                <a:lnTo>
                  <a:pt x="0" y="0"/>
                </a:lnTo>
                <a:close/>
              </a:path>
            </a:pathLst>
          </a:custGeom>
          <a:blipFill>
            <a:blip r:embed="rId4"/>
            <a:stretch>
              <a:fillRect l="-1" t="-793" r="-6483" b="-9662"/>
            </a:stretch>
          </a:blipFill>
        </p:spPr>
        <p:txBody>
          <a:bodyPr/>
          <a:lstStyle/>
          <a:p>
            <a:endParaRPr lang="en-NZ"/>
          </a:p>
        </p:txBody>
      </p:sp>
      <p:sp>
        <p:nvSpPr>
          <p:cNvPr id="8" name="Freeform 8"/>
          <p:cNvSpPr/>
          <p:nvPr/>
        </p:nvSpPr>
        <p:spPr>
          <a:xfrm>
            <a:off x="474560" y="9392670"/>
            <a:ext cx="1159735" cy="660130"/>
          </a:xfrm>
          <a:custGeom>
            <a:avLst/>
            <a:gdLst/>
            <a:ahLst/>
            <a:cxnLst/>
            <a:rect l="l" t="t" r="r" b="b"/>
            <a:pathLst>
              <a:path w="1159735" h="660130">
                <a:moveTo>
                  <a:pt x="0" y="0"/>
                </a:moveTo>
                <a:lnTo>
                  <a:pt x="1159735" y="0"/>
                </a:lnTo>
                <a:lnTo>
                  <a:pt x="1159735" y="660130"/>
                </a:lnTo>
                <a:lnTo>
                  <a:pt x="0" y="660130"/>
                </a:lnTo>
                <a:lnTo>
                  <a:pt x="0" y="0"/>
                </a:lnTo>
                <a:close/>
              </a:path>
            </a:pathLst>
          </a:custGeom>
          <a:blipFill>
            <a:blip r:embed="rId5"/>
            <a:stretch>
              <a:fillRect/>
            </a:stretch>
          </a:blipFill>
        </p:spPr>
        <p:txBody>
          <a:bodyPr/>
          <a:lstStyle/>
          <a:p>
            <a:endParaRPr lang="en-NZ"/>
          </a:p>
        </p:txBody>
      </p:sp>
      <p:sp>
        <p:nvSpPr>
          <p:cNvPr id="9" name="TextBox 9"/>
          <p:cNvSpPr txBox="1"/>
          <p:nvPr/>
        </p:nvSpPr>
        <p:spPr>
          <a:xfrm>
            <a:off x="2414241" y="1387587"/>
            <a:ext cx="8396512" cy="7870713"/>
          </a:xfrm>
          <a:prstGeom prst="rect">
            <a:avLst/>
          </a:prstGeom>
        </p:spPr>
        <p:txBody>
          <a:bodyPr lIns="0" tIns="0" rIns="0" bIns="0" rtlCol="0" anchor="t">
            <a:spAutoFit/>
          </a:bodyPr>
          <a:lstStyle/>
          <a:p>
            <a:pPr marL="540702" lvl="1" indent="-270351">
              <a:lnSpc>
                <a:spcPts val="3506"/>
              </a:lnSpc>
              <a:buFont typeface="Arial"/>
              <a:buChar char="•"/>
            </a:pPr>
            <a:r>
              <a:rPr lang="en-US" sz="2504">
                <a:solidFill>
                  <a:srgbClr val="545454"/>
                </a:solidFill>
                <a:latin typeface="Cerebri"/>
              </a:rPr>
              <a:t>I would like health practitioners to actually listen and care about giving quality care. Any mental illness does not mean every other ailment is ‘in our heads’. Things are missed when a physician jumps to conclusions and lives are affected.</a:t>
            </a:r>
          </a:p>
          <a:p>
            <a:pPr>
              <a:lnSpc>
                <a:spcPts val="3506"/>
              </a:lnSpc>
            </a:pPr>
            <a:endParaRPr lang="en-US" sz="2504">
              <a:solidFill>
                <a:srgbClr val="545454"/>
              </a:solidFill>
              <a:latin typeface="Cerebri"/>
            </a:endParaRPr>
          </a:p>
          <a:p>
            <a:pPr marL="540702" lvl="1" indent="-270351">
              <a:lnSpc>
                <a:spcPts val="3506"/>
              </a:lnSpc>
              <a:buFont typeface="Arial"/>
              <a:buChar char="•"/>
            </a:pPr>
            <a:r>
              <a:rPr lang="en-US" sz="2504">
                <a:solidFill>
                  <a:srgbClr val="545454"/>
                </a:solidFill>
                <a:latin typeface="Cerebri"/>
              </a:rPr>
              <a:t>I think it's important to consider that they are not always directly linked. Just because someone has a history of mental illness or addiction issues it doesn't mean they are not experiencing a physical illness, somebody without this history would be thoroughly examined and monitored however mental health service users are just told its in their head or that it’s because of their condition without any investigations.</a:t>
            </a:r>
          </a:p>
          <a:p>
            <a:pPr>
              <a:lnSpc>
                <a:spcPts val="3506"/>
              </a:lnSpc>
            </a:pPr>
            <a:endParaRPr lang="en-US" sz="2504">
              <a:solidFill>
                <a:srgbClr val="545454"/>
              </a:solidFill>
              <a:latin typeface="Cerebri"/>
            </a:endParaRPr>
          </a:p>
          <a:p>
            <a:pPr marL="540702" lvl="1" indent="-270351">
              <a:lnSpc>
                <a:spcPts val="3506"/>
              </a:lnSpc>
              <a:spcBef>
                <a:spcPct val="0"/>
              </a:spcBef>
              <a:buFont typeface="Arial"/>
              <a:buChar char="•"/>
            </a:pPr>
            <a:r>
              <a:rPr lang="en-US" sz="2504">
                <a:solidFill>
                  <a:srgbClr val="545454"/>
                </a:solidFill>
                <a:latin typeface="Cerebri"/>
              </a:rPr>
              <a:t>Ask them questions and actually listen and try and figure out what is best for that patient!! We are not a one size fits all group.</a:t>
            </a:r>
          </a:p>
        </p:txBody>
      </p:sp>
      <p:grpSp>
        <p:nvGrpSpPr>
          <p:cNvPr id="10" name="Group 10"/>
          <p:cNvGrpSpPr>
            <a:grpSpLocks noChangeAspect="1"/>
          </p:cNvGrpSpPr>
          <p:nvPr/>
        </p:nvGrpSpPr>
        <p:grpSpPr>
          <a:xfrm>
            <a:off x="11559075" y="-372037"/>
            <a:ext cx="11031074" cy="11031074"/>
            <a:chOff x="0" y="0"/>
            <a:chExt cx="6350000" cy="6350000"/>
          </a:xfrm>
        </p:grpSpPr>
        <p:sp>
          <p:nvSpPr>
            <p:cNvPr id="11" name="Freeform 11"/>
            <p:cNvSpPr/>
            <p:nvPr/>
          </p:nvSpPr>
          <p:spPr>
            <a:xfrm>
              <a:off x="655320" y="655320"/>
              <a:ext cx="5039360" cy="5039360"/>
            </a:xfrm>
            <a:custGeom>
              <a:avLst/>
              <a:gdLst/>
              <a:ahLst/>
              <a:cxnLst/>
              <a:rect l="l" t="t" r="r" b="b"/>
              <a:pathLst>
                <a:path w="5039360" h="503936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blipFill>
              <a:blip r:embed="rId6"/>
              <a:stretch>
                <a:fillRect l="-57547" r="-2336"/>
              </a:stretch>
            </a:blipFill>
          </p:spPr>
          <p:txBody>
            <a:bodyPr/>
            <a:lstStyle/>
            <a:p>
              <a:endParaRPr lang="en-NZ"/>
            </a:p>
          </p:txBody>
        </p:sp>
        <p:sp>
          <p:nvSpPr>
            <p:cNvPr id="12" name="Freeform 12"/>
            <p:cNvSpPr/>
            <p:nvPr/>
          </p:nvSpPr>
          <p:spPr>
            <a:xfrm>
              <a:off x="0" y="0"/>
              <a:ext cx="6350000" cy="6350000"/>
            </a:xfrm>
            <a:custGeom>
              <a:avLst/>
              <a:gdLst/>
              <a:ahLst/>
              <a:cxnLst/>
              <a:rect l="l" t="t" r="r" b="b"/>
              <a:pathLst>
                <a:path w="6350000" h="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6BA539"/>
            </a:solidFill>
          </p:spPr>
          <p:txBody>
            <a:bodyPr/>
            <a:lstStyle/>
            <a:p>
              <a:endParaRPr lang="en-NZ"/>
            </a:p>
          </p:txBody>
        </p:sp>
      </p:grpSp>
      <p:grpSp>
        <p:nvGrpSpPr>
          <p:cNvPr id="13" name="Group 13"/>
          <p:cNvGrpSpPr/>
          <p:nvPr/>
        </p:nvGrpSpPr>
        <p:grpSpPr>
          <a:xfrm>
            <a:off x="11224231" y="4583529"/>
            <a:ext cx="7063769" cy="1670442"/>
            <a:chOff x="0" y="0"/>
            <a:chExt cx="1860417" cy="439952"/>
          </a:xfrm>
        </p:grpSpPr>
        <p:sp>
          <p:nvSpPr>
            <p:cNvPr id="14" name="Freeform 14"/>
            <p:cNvSpPr/>
            <p:nvPr/>
          </p:nvSpPr>
          <p:spPr>
            <a:xfrm>
              <a:off x="0" y="0"/>
              <a:ext cx="1860416" cy="439952"/>
            </a:xfrm>
            <a:custGeom>
              <a:avLst/>
              <a:gdLst/>
              <a:ahLst/>
              <a:cxnLst/>
              <a:rect l="l" t="t" r="r" b="b"/>
              <a:pathLst>
                <a:path w="1860416" h="439952">
                  <a:moveTo>
                    <a:pt x="0" y="0"/>
                  </a:moveTo>
                  <a:lnTo>
                    <a:pt x="1860416" y="0"/>
                  </a:lnTo>
                  <a:lnTo>
                    <a:pt x="1860416" y="439952"/>
                  </a:lnTo>
                  <a:lnTo>
                    <a:pt x="0" y="439952"/>
                  </a:lnTo>
                  <a:close/>
                </a:path>
              </a:pathLst>
            </a:custGeom>
            <a:solidFill>
              <a:srgbClr val="FFFFFF"/>
            </a:solidFill>
          </p:spPr>
          <p:txBody>
            <a:bodyPr/>
            <a:lstStyle/>
            <a:p>
              <a:endParaRPr lang="en-NZ"/>
            </a:p>
          </p:txBody>
        </p:sp>
        <p:sp>
          <p:nvSpPr>
            <p:cNvPr id="15" name="TextBox 15"/>
            <p:cNvSpPr txBox="1"/>
            <p:nvPr/>
          </p:nvSpPr>
          <p:spPr>
            <a:xfrm>
              <a:off x="0" y="-9525"/>
              <a:ext cx="1860417" cy="449477"/>
            </a:xfrm>
            <a:prstGeom prst="rect">
              <a:avLst/>
            </a:prstGeom>
          </p:spPr>
          <p:txBody>
            <a:bodyPr lIns="50800" tIns="50800" rIns="50800" bIns="50800" rtlCol="0" anchor="ctr"/>
            <a:lstStyle/>
            <a:p>
              <a:pPr algn="ctr">
                <a:lnSpc>
                  <a:spcPts val="2604"/>
                </a:lnSpc>
              </a:pPr>
              <a:endParaRPr/>
            </a:p>
          </p:txBody>
        </p:sp>
      </p:grpSp>
      <p:sp>
        <p:nvSpPr>
          <p:cNvPr id="16" name="TextBox 16"/>
          <p:cNvSpPr txBox="1"/>
          <p:nvPr/>
        </p:nvSpPr>
        <p:spPr>
          <a:xfrm>
            <a:off x="11227983" y="4790951"/>
            <a:ext cx="6385444" cy="2033031"/>
          </a:xfrm>
          <a:prstGeom prst="rect">
            <a:avLst/>
          </a:prstGeom>
        </p:spPr>
        <p:txBody>
          <a:bodyPr lIns="0" tIns="0" rIns="0" bIns="0" rtlCol="0" anchor="t">
            <a:spAutoFit/>
          </a:bodyPr>
          <a:lstStyle/>
          <a:p>
            <a:pPr algn="r">
              <a:lnSpc>
                <a:spcPts val="5377"/>
              </a:lnSpc>
            </a:pPr>
            <a:r>
              <a:rPr lang="en-US" sz="4758">
                <a:solidFill>
                  <a:srgbClr val="484931"/>
                </a:solidFill>
                <a:latin typeface="Cerebri"/>
              </a:rPr>
              <a:t>How to </a:t>
            </a:r>
            <a:r>
              <a:rPr lang="en-US" sz="4758">
                <a:solidFill>
                  <a:srgbClr val="484931"/>
                </a:solidFill>
                <a:latin typeface="Cerebri Bold"/>
              </a:rPr>
              <a:t>improve care</a:t>
            </a:r>
          </a:p>
          <a:p>
            <a:pPr algn="r">
              <a:lnSpc>
                <a:spcPts val="5377"/>
              </a:lnSpc>
            </a:pPr>
            <a:r>
              <a:rPr lang="en-US" sz="4758">
                <a:solidFill>
                  <a:srgbClr val="484931"/>
                </a:solidFill>
                <a:latin typeface="Cerebri"/>
              </a:rPr>
              <a:t>quotes</a:t>
            </a:r>
          </a:p>
          <a:p>
            <a:pPr algn="r">
              <a:lnSpc>
                <a:spcPts val="5377"/>
              </a:lnSpc>
            </a:pPr>
            <a:endParaRPr lang="en-US" sz="4758">
              <a:solidFill>
                <a:srgbClr val="484931"/>
              </a:solidFill>
              <a:latin typeface="Cere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7032" r="-21544"/>
            </a:stretch>
          </a:blipFill>
        </p:spPr>
        <p:txBody>
          <a:bodyPr/>
          <a:lstStyle/>
          <a:p>
            <a:endParaRPr lang="en-NZ"/>
          </a:p>
        </p:txBody>
      </p:sp>
      <p:grpSp>
        <p:nvGrpSpPr>
          <p:cNvPr id="3" name="Group 3"/>
          <p:cNvGrpSpPr/>
          <p:nvPr/>
        </p:nvGrpSpPr>
        <p:grpSpPr>
          <a:xfrm>
            <a:off x="47205" y="0"/>
            <a:ext cx="1953560" cy="10287000"/>
            <a:chOff x="0" y="0"/>
            <a:chExt cx="514518" cy="2709333"/>
          </a:xfrm>
        </p:grpSpPr>
        <p:sp>
          <p:nvSpPr>
            <p:cNvPr id="4" name="Freeform 4"/>
            <p:cNvSpPr/>
            <p:nvPr/>
          </p:nvSpPr>
          <p:spPr>
            <a:xfrm>
              <a:off x="0" y="0"/>
              <a:ext cx="514518" cy="2709333"/>
            </a:xfrm>
            <a:custGeom>
              <a:avLst/>
              <a:gdLst/>
              <a:ahLst/>
              <a:cxnLst/>
              <a:rect l="l" t="t" r="r" b="b"/>
              <a:pathLst>
                <a:path w="514518" h="2709333">
                  <a:moveTo>
                    <a:pt x="0" y="0"/>
                  </a:moveTo>
                  <a:lnTo>
                    <a:pt x="514518" y="0"/>
                  </a:lnTo>
                  <a:lnTo>
                    <a:pt x="514518" y="2709333"/>
                  </a:lnTo>
                  <a:lnTo>
                    <a:pt x="0" y="2709333"/>
                  </a:lnTo>
                  <a:close/>
                </a:path>
              </a:pathLst>
            </a:custGeom>
            <a:solidFill>
              <a:srgbClr val="FFFFFF"/>
            </a:solidFill>
          </p:spPr>
          <p:txBody>
            <a:bodyPr/>
            <a:lstStyle/>
            <a:p>
              <a:endParaRPr lang="en-NZ"/>
            </a:p>
          </p:txBody>
        </p:sp>
        <p:sp>
          <p:nvSpPr>
            <p:cNvPr id="5" name="TextBox 5"/>
            <p:cNvSpPr txBox="1"/>
            <p:nvPr/>
          </p:nvSpPr>
          <p:spPr>
            <a:xfrm>
              <a:off x="0" y="-9525"/>
              <a:ext cx="514518" cy="2718858"/>
            </a:xfrm>
            <a:prstGeom prst="rect">
              <a:avLst/>
            </a:prstGeom>
          </p:spPr>
          <p:txBody>
            <a:bodyPr lIns="50800" tIns="50800" rIns="50800" bIns="50800" rtlCol="0" anchor="ctr"/>
            <a:lstStyle/>
            <a:p>
              <a:pPr algn="ctr">
                <a:lnSpc>
                  <a:spcPts val="2604"/>
                </a:lnSpc>
              </a:pPr>
              <a:endParaRPr/>
            </a:p>
          </p:txBody>
        </p:sp>
      </p:grpSp>
      <p:sp>
        <p:nvSpPr>
          <p:cNvPr id="6" name="Freeform 6"/>
          <p:cNvSpPr/>
          <p:nvPr/>
        </p:nvSpPr>
        <p:spPr>
          <a:xfrm>
            <a:off x="136666" y="7980847"/>
            <a:ext cx="1835523" cy="1411823"/>
          </a:xfrm>
          <a:custGeom>
            <a:avLst/>
            <a:gdLst/>
            <a:ahLst/>
            <a:cxnLst/>
            <a:rect l="l" t="t" r="r" b="b"/>
            <a:pathLst>
              <a:path w="1835523" h="1411823">
                <a:moveTo>
                  <a:pt x="0" y="0"/>
                </a:moveTo>
                <a:lnTo>
                  <a:pt x="1835523" y="0"/>
                </a:lnTo>
                <a:lnTo>
                  <a:pt x="1835523" y="1411823"/>
                </a:lnTo>
                <a:lnTo>
                  <a:pt x="0" y="1411823"/>
                </a:lnTo>
                <a:lnTo>
                  <a:pt x="0" y="0"/>
                </a:lnTo>
                <a:close/>
              </a:path>
            </a:pathLst>
          </a:custGeom>
          <a:blipFill>
            <a:blip r:embed="rId3"/>
            <a:stretch>
              <a:fillRect/>
            </a:stretch>
          </a:blipFill>
        </p:spPr>
        <p:txBody>
          <a:bodyPr/>
          <a:lstStyle/>
          <a:p>
            <a:endParaRPr lang="en-NZ"/>
          </a:p>
        </p:txBody>
      </p:sp>
      <p:sp>
        <p:nvSpPr>
          <p:cNvPr id="7" name="Freeform 7"/>
          <p:cNvSpPr/>
          <p:nvPr/>
        </p:nvSpPr>
        <p:spPr>
          <a:xfrm>
            <a:off x="331221" y="7123947"/>
            <a:ext cx="1446414" cy="970677"/>
          </a:xfrm>
          <a:custGeom>
            <a:avLst/>
            <a:gdLst/>
            <a:ahLst/>
            <a:cxnLst/>
            <a:rect l="l" t="t" r="r" b="b"/>
            <a:pathLst>
              <a:path w="1446414" h="970677">
                <a:moveTo>
                  <a:pt x="0" y="0"/>
                </a:moveTo>
                <a:lnTo>
                  <a:pt x="1446414" y="0"/>
                </a:lnTo>
                <a:lnTo>
                  <a:pt x="1446414" y="970678"/>
                </a:lnTo>
                <a:lnTo>
                  <a:pt x="0" y="970678"/>
                </a:lnTo>
                <a:lnTo>
                  <a:pt x="0" y="0"/>
                </a:lnTo>
                <a:close/>
              </a:path>
            </a:pathLst>
          </a:custGeom>
          <a:blipFill>
            <a:blip r:embed="rId4"/>
            <a:stretch>
              <a:fillRect l="-1" t="-793" r="-6483" b="-9662"/>
            </a:stretch>
          </a:blipFill>
        </p:spPr>
        <p:txBody>
          <a:bodyPr/>
          <a:lstStyle/>
          <a:p>
            <a:endParaRPr lang="en-NZ"/>
          </a:p>
        </p:txBody>
      </p:sp>
      <p:sp>
        <p:nvSpPr>
          <p:cNvPr id="8" name="Freeform 8"/>
          <p:cNvSpPr/>
          <p:nvPr/>
        </p:nvSpPr>
        <p:spPr>
          <a:xfrm>
            <a:off x="474560" y="9392670"/>
            <a:ext cx="1159735" cy="660130"/>
          </a:xfrm>
          <a:custGeom>
            <a:avLst/>
            <a:gdLst/>
            <a:ahLst/>
            <a:cxnLst/>
            <a:rect l="l" t="t" r="r" b="b"/>
            <a:pathLst>
              <a:path w="1159735" h="660130">
                <a:moveTo>
                  <a:pt x="0" y="0"/>
                </a:moveTo>
                <a:lnTo>
                  <a:pt x="1159735" y="0"/>
                </a:lnTo>
                <a:lnTo>
                  <a:pt x="1159735" y="660130"/>
                </a:lnTo>
                <a:lnTo>
                  <a:pt x="0" y="660130"/>
                </a:lnTo>
                <a:lnTo>
                  <a:pt x="0" y="0"/>
                </a:lnTo>
                <a:close/>
              </a:path>
            </a:pathLst>
          </a:custGeom>
          <a:blipFill>
            <a:blip r:embed="rId5"/>
            <a:stretch>
              <a:fillRect/>
            </a:stretch>
          </a:blipFill>
        </p:spPr>
        <p:txBody>
          <a:bodyPr/>
          <a:lstStyle/>
          <a:p>
            <a:endParaRPr lang="en-NZ"/>
          </a:p>
        </p:txBody>
      </p:sp>
      <p:sp>
        <p:nvSpPr>
          <p:cNvPr id="9" name="TextBox 9"/>
          <p:cNvSpPr txBox="1"/>
          <p:nvPr/>
        </p:nvSpPr>
        <p:spPr>
          <a:xfrm>
            <a:off x="3049108" y="1392510"/>
            <a:ext cx="6463687" cy="545557"/>
          </a:xfrm>
          <a:prstGeom prst="rect">
            <a:avLst/>
          </a:prstGeom>
        </p:spPr>
        <p:txBody>
          <a:bodyPr lIns="0" tIns="0" rIns="0" bIns="0" rtlCol="0" anchor="t">
            <a:spAutoFit/>
          </a:bodyPr>
          <a:lstStyle/>
          <a:p>
            <a:pPr algn="just">
              <a:lnSpc>
                <a:spcPts val="4467"/>
              </a:lnSpc>
              <a:spcBef>
                <a:spcPct val="0"/>
              </a:spcBef>
            </a:pPr>
            <a:r>
              <a:rPr lang="en-US" sz="3191">
                <a:solidFill>
                  <a:srgbClr val="545454"/>
                </a:solidFill>
                <a:latin typeface="Cerebri Bold"/>
              </a:rPr>
              <a:t>Good care is given with kindness</a:t>
            </a:r>
          </a:p>
        </p:txBody>
      </p:sp>
      <p:sp>
        <p:nvSpPr>
          <p:cNvPr id="10" name="TextBox 10"/>
          <p:cNvSpPr txBox="1"/>
          <p:nvPr/>
        </p:nvSpPr>
        <p:spPr>
          <a:xfrm>
            <a:off x="3049108" y="8282258"/>
            <a:ext cx="6987381" cy="545557"/>
          </a:xfrm>
          <a:prstGeom prst="rect">
            <a:avLst/>
          </a:prstGeom>
        </p:spPr>
        <p:txBody>
          <a:bodyPr lIns="0" tIns="0" rIns="0" bIns="0" rtlCol="0" anchor="t">
            <a:spAutoFit/>
          </a:bodyPr>
          <a:lstStyle/>
          <a:p>
            <a:pPr algn="just">
              <a:lnSpc>
                <a:spcPts val="4467"/>
              </a:lnSpc>
              <a:spcBef>
                <a:spcPct val="0"/>
              </a:spcBef>
            </a:pPr>
            <a:r>
              <a:rPr lang="en-US" sz="3191">
                <a:solidFill>
                  <a:srgbClr val="545454"/>
                </a:solidFill>
                <a:latin typeface="Cerebri Bold"/>
              </a:rPr>
              <a:t>It comes from a place of knowledge</a:t>
            </a:r>
          </a:p>
        </p:txBody>
      </p:sp>
      <p:grpSp>
        <p:nvGrpSpPr>
          <p:cNvPr id="11" name="Group 11"/>
          <p:cNvGrpSpPr>
            <a:grpSpLocks noChangeAspect="1"/>
          </p:cNvGrpSpPr>
          <p:nvPr/>
        </p:nvGrpSpPr>
        <p:grpSpPr>
          <a:xfrm>
            <a:off x="11559075" y="-372037"/>
            <a:ext cx="11031074" cy="11031074"/>
            <a:chOff x="0" y="0"/>
            <a:chExt cx="6350000" cy="6350000"/>
          </a:xfrm>
        </p:grpSpPr>
        <p:sp>
          <p:nvSpPr>
            <p:cNvPr id="12" name="Freeform 12"/>
            <p:cNvSpPr/>
            <p:nvPr/>
          </p:nvSpPr>
          <p:spPr>
            <a:xfrm>
              <a:off x="655320" y="655320"/>
              <a:ext cx="5039360" cy="5039360"/>
            </a:xfrm>
            <a:custGeom>
              <a:avLst/>
              <a:gdLst/>
              <a:ahLst/>
              <a:cxnLst/>
              <a:rect l="l" t="t" r="r" b="b"/>
              <a:pathLst>
                <a:path w="5039360" h="503936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blipFill>
              <a:blip r:embed="rId6"/>
              <a:stretch>
                <a:fillRect l="-57547" r="-2336"/>
              </a:stretch>
            </a:blipFill>
          </p:spPr>
          <p:txBody>
            <a:bodyPr/>
            <a:lstStyle/>
            <a:p>
              <a:endParaRPr lang="en-NZ"/>
            </a:p>
          </p:txBody>
        </p:sp>
        <p:sp>
          <p:nvSpPr>
            <p:cNvPr id="13" name="Freeform 13"/>
            <p:cNvSpPr/>
            <p:nvPr/>
          </p:nvSpPr>
          <p:spPr>
            <a:xfrm>
              <a:off x="0" y="0"/>
              <a:ext cx="6350000" cy="6350000"/>
            </a:xfrm>
            <a:custGeom>
              <a:avLst/>
              <a:gdLst/>
              <a:ahLst/>
              <a:cxnLst/>
              <a:rect l="l" t="t" r="r" b="b"/>
              <a:pathLst>
                <a:path w="6350000" h="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6D8B54"/>
            </a:solidFill>
          </p:spPr>
          <p:txBody>
            <a:bodyPr/>
            <a:lstStyle/>
            <a:p>
              <a:endParaRPr lang="en-NZ"/>
            </a:p>
          </p:txBody>
        </p:sp>
      </p:grpSp>
      <p:sp>
        <p:nvSpPr>
          <p:cNvPr id="14" name="TextBox 14"/>
          <p:cNvSpPr txBox="1"/>
          <p:nvPr/>
        </p:nvSpPr>
        <p:spPr>
          <a:xfrm>
            <a:off x="3049108" y="6148124"/>
            <a:ext cx="3779598" cy="545557"/>
          </a:xfrm>
          <a:prstGeom prst="rect">
            <a:avLst/>
          </a:prstGeom>
        </p:spPr>
        <p:txBody>
          <a:bodyPr lIns="0" tIns="0" rIns="0" bIns="0" rtlCol="0" anchor="t">
            <a:spAutoFit/>
          </a:bodyPr>
          <a:lstStyle/>
          <a:p>
            <a:pPr algn="just">
              <a:lnSpc>
                <a:spcPts val="4467"/>
              </a:lnSpc>
              <a:spcBef>
                <a:spcPct val="0"/>
              </a:spcBef>
            </a:pPr>
            <a:r>
              <a:rPr lang="en-US" sz="3191">
                <a:solidFill>
                  <a:srgbClr val="545454"/>
                </a:solidFill>
                <a:latin typeface="Cerebri Bold"/>
              </a:rPr>
              <a:t>You feel listened to</a:t>
            </a:r>
          </a:p>
        </p:txBody>
      </p:sp>
      <p:sp>
        <p:nvSpPr>
          <p:cNvPr id="15" name="TextBox 15"/>
          <p:cNvSpPr txBox="1"/>
          <p:nvPr/>
        </p:nvSpPr>
        <p:spPr>
          <a:xfrm>
            <a:off x="3049108" y="7338881"/>
            <a:ext cx="5497290" cy="545557"/>
          </a:xfrm>
          <a:prstGeom prst="rect">
            <a:avLst/>
          </a:prstGeom>
        </p:spPr>
        <p:txBody>
          <a:bodyPr lIns="0" tIns="0" rIns="0" bIns="0" rtlCol="0" anchor="t">
            <a:spAutoFit/>
          </a:bodyPr>
          <a:lstStyle/>
          <a:p>
            <a:pPr algn="just">
              <a:lnSpc>
                <a:spcPts val="4467"/>
              </a:lnSpc>
              <a:spcBef>
                <a:spcPct val="0"/>
              </a:spcBef>
            </a:pPr>
            <a:r>
              <a:rPr lang="en-US" sz="3191">
                <a:solidFill>
                  <a:srgbClr val="545454"/>
                </a:solidFill>
                <a:latin typeface="Cerebri Bold"/>
              </a:rPr>
              <a:t>It is friendly and empathetic</a:t>
            </a:r>
          </a:p>
        </p:txBody>
      </p:sp>
      <p:sp>
        <p:nvSpPr>
          <p:cNvPr id="16" name="TextBox 16"/>
          <p:cNvSpPr txBox="1"/>
          <p:nvPr/>
        </p:nvSpPr>
        <p:spPr>
          <a:xfrm>
            <a:off x="3049108" y="5271583"/>
            <a:ext cx="2193392" cy="545557"/>
          </a:xfrm>
          <a:prstGeom prst="rect">
            <a:avLst/>
          </a:prstGeom>
        </p:spPr>
        <p:txBody>
          <a:bodyPr lIns="0" tIns="0" rIns="0" bIns="0" rtlCol="0" anchor="t">
            <a:spAutoFit/>
          </a:bodyPr>
          <a:lstStyle/>
          <a:p>
            <a:pPr algn="just">
              <a:lnSpc>
                <a:spcPts val="4467"/>
              </a:lnSpc>
              <a:spcBef>
                <a:spcPct val="0"/>
              </a:spcBef>
            </a:pPr>
            <a:r>
              <a:rPr lang="en-US" sz="3191">
                <a:solidFill>
                  <a:srgbClr val="545454"/>
                </a:solidFill>
                <a:latin typeface="Cerebri Bold"/>
              </a:rPr>
              <a:t>It is helpful</a:t>
            </a:r>
          </a:p>
        </p:txBody>
      </p:sp>
      <p:sp>
        <p:nvSpPr>
          <p:cNvPr id="17" name="TextBox 17"/>
          <p:cNvSpPr txBox="1"/>
          <p:nvPr/>
        </p:nvSpPr>
        <p:spPr>
          <a:xfrm>
            <a:off x="3049108" y="3192180"/>
            <a:ext cx="5866292" cy="546047"/>
          </a:xfrm>
          <a:prstGeom prst="rect">
            <a:avLst/>
          </a:prstGeom>
        </p:spPr>
        <p:txBody>
          <a:bodyPr wrap="square" lIns="0" tIns="0" rIns="0" bIns="0" rtlCol="0" anchor="t">
            <a:spAutoFit/>
          </a:bodyPr>
          <a:lstStyle/>
          <a:p>
            <a:pPr>
              <a:lnSpc>
                <a:spcPts val="4467"/>
              </a:lnSpc>
              <a:spcBef>
                <a:spcPct val="0"/>
              </a:spcBef>
            </a:pPr>
            <a:r>
              <a:rPr lang="en-US" sz="3191" dirty="0">
                <a:solidFill>
                  <a:srgbClr val="545454"/>
                </a:solidFill>
                <a:latin typeface="Cerebri Bold"/>
              </a:rPr>
              <a:t>You feel understood</a:t>
            </a:r>
          </a:p>
        </p:txBody>
      </p:sp>
      <p:sp>
        <p:nvSpPr>
          <p:cNvPr id="18" name="TextBox 18"/>
          <p:cNvSpPr txBox="1"/>
          <p:nvPr/>
        </p:nvSpPr>
        <p:spPr>
          <a:xfrm>
            <a:off x="3049108" y="4215612"/>
            <a:ext cx="2804701" cy="545557"/>
          </a:xfrm>
          <a:prstGeom prst="rect">
            <a:avLst/>
          </a:prstGeom>
        </p:spPr>
        <p:txBody>
          <a:bodyPr lIns="0" tIns="0" rIns="0" bIns="0" rtlCol="0" anchor="t">
            <a:spAutoFit/>
          </a:bodyPr>
          <a:lstStyle/>
          <a:p>
            <a:pPr algn="just">
              <a:lnSpc>
                <a:spcPts val="4467"/>
              </a:lnSpc>
              <a:spcBef>
                <a:spcPct val="0"/>
              </a:spcBef>
            </a:pPr>
            <a:r>
              <a:rPr lang="en-US" sz="3191">
                <a:solidFill>
                  <a:srgbClr val="545454"/>
                </a:solidFill>
                <a:latin typeface="Cerebri Bold"/>
              </a:rPr>
              <a:t>It is respectful</a:t>
            </a:r>
          </a:p>
        </p:txBody>
      </p:sp>
      <p:sp>
        <p:nvSpPr>
          <p:cNvPr id="19" name="TextBox 19"/>
          <p:cNvSpPr txBox="1"/>
          <p:nvPr/>
        </p:nvSpPr>
        <p:spPr>
          <a:xfrm>
            <a:off x="3049108" y="2239189"/>
            <a:ext cx="3998949" cy="545557"/>
          </a:xfrm>
          <a:prstGeom prst="rect">
            <a:avLst/>
          </a:prstGeom>
        </p:spPr>
        <p:txBody>
          <a:bodyPr lIns="0" tIns="0" rIns="0" bIns="0" rtlCol="0" anchor="t">
            <a:spAutoFit/>
          </a:bodyPr>
          <a:lstStyle/>
          <a:p>
            <a:pPr algn="just">
              <a:lnSpc>
                <a:spcPts val="4467"/>
              </a:lnSpc>
              <a:spcBef>
                <a:spcPct val="0"/>
              </a:spcBef>
            </a:pPr>
            <a:r>
              <a:rPr lang="en-US" sz="3191">
                <a:solidFill>
                  <a:srgbClr val="545454"/>
                </a:solidFill>
                <a:latin typeface="Cerebri Bold"/>
              </a:rPr>
              <a:t>It is non-judgmental</a:t>
            </a:r>
          </a:p>
        </p:txBody>
      </p:sp>
      <p:grpSp>
        <p:nvGrpSpPr>
          <p:cNvPr id="20" name="Group 20"/>
          <p:cNvGrpSpPr/>
          <p:nvPr/>
        </p:nvGrpSpPr>
        <p:grpSpPr>
          <a:xfrm>
            <a:off x="10545906" y="4583529"/>
            <a:ext cx="7742094" cy="1670442"/>
            <a:chOff x="0" y="0"/>
            <a:chExt cx="2039070" cy="439952"/>
          </a:xfrm>
        </p:grpSpPr>
        <p:sp>
          <p:nvSpPr>
            <p:cNvPr id="21" name="Freeform 21"/>
            <p:cNvSpPr/>
            <p:nvPr/>
          </p:nvSpPr>
          <p:spPr>
            <a:xfrm>
              <a:off x="0" y="0"/>
              <a:ext cx="2039070" cy="439952"/>
            </a:xfrm>
            <a:custGeom>
              <a:avLst/>
              <a:gdLst/>
              <a:ahLst/>
              <a:cxnLst/>
              <a:rect l="l" t="t" r="r" b="b"/>
              <a:pathLst>
                <a:path w="2039070" h="439952">
                  <a:moveTo>
                    <a:pt x="0" y="0"/>
                  </a:moveTo>
                  <a:lnTo>
                    <a:pt x="2039070" y="0"/>
                  </a:lnTo>
                  <a:lnTo>
                    <a:pt x="2039070" y="439952"/>
                  </a:lnTo>
                  <a:lnTo>
                    <a:pt x="0" y="439952"/>
                  </a:lnTo>
                  <a:close/>
                </a:path>
              </a:pathLst>
            </a:custGeom>
            <a:solidFill>
              <a:srgbClr val="FFFFFF"/>
            </a:solidFill>
          </p:spPr>
          <p:txBody>
            <a:bodyPr/>
            <a:lstStyle/>
            <a:p>
              <a:endParaRPr lang="en-NZ"/>
            </a:p>
          </p:txBody>
        </p:sp>
        <p:sp>
          <p:nvSpPr>
            <p:cNvPr id="22" name="TextBox 22"/>
            <p:cNvSpPr txBox="1"/>
            <p:nvPr/>
          </p:nvSpPr>
          <p:spPr>
            <a:xfrm>
              <a:off x="0" y="-9525"/>
              <a:ext cx="2039070" cy="449477"/>
            </a:xfrm>
            <a:prstGeom prst="rect">
              <a:avLst/>
            </a:prstGeom>
          </p:spPr>
          <p:txBody>
            <a:bodyPr lIns="50800" tIns="50800" rIns="50800" bIns="50800" rtlCol="0" anchor="ctr"/>
            <a:lstStyle/>
            <a:p>
              <a:pPr algn="ctr">
                <a:lnSpc>
                  <a:spcPts val="2604"/>
                </a:lnSpc>
              </a:pPr>
              <a:endParaRPr/>
            </a:p>
          </p:txBody>
        </p:sp>
      </p:grpSp>
      <p:sp>
        <p:nvSpPr>
          <p:cNvPr id="23" name="TextBox 23"/>
          <p:cNvSpPr txBox="1"/>
          <p:nvPr/>
        </p:nvSpPr>
        <p:spPr>
          <a:xfrm>
            <a:off x="11559075" y="4759422"/>
            <a:ext cx="5848302" cy="1356756"/>
          </a:xfrm>
          <a:prstGeom prst="rect">
            <a:avLst/>
          </a:prstGeom>
        </p:spPr>
        <p:txBody>
          <a:bodyPr lIns="0" tIns="0" rIns="0" bIns="0" rtlCol="0" anchor="t">
            <a:spAutoFit/>
          </a:bodyPr>
          <a:lstStyle/>
          <a:p>
            <a:pPr algn="r">
              <a:lnSpc>
                <a:spcPts val="5377"/>
              </a:lnSpc>
            </a:pPr>
            <a:r>
              <a:rPr lang="en-US" sz="4758">
                <a:solidFill>
                  <a:srgbClr val="484931"/>
                </a:solidFill>
                <a:latin typeface="Cerebri"/>
              </a:rPr>
              <a:t>What can </a:t>
            </a:r>
            <a:r>
              <a:rPr lang="en-US" sz="4758">
                <a:solidFill>
                  <a:srgbClr val="484931"/>
                </a:solidFill>
                <a:latin typeface="Cerebri Bold"/>
              </a:rPr>
              <a:t>good care</a:t>
            </a:r>
            <a:r>
              <a:rPr lang="en-US" sz="4758">
                <a:solidFill>
                  <a:srgbClr val="484931"/>
                </a:solidFill>
                <a:latin typeface="Cerebri"/>
              </a:rPr>
              <a:t> look like?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7032" r="-21544"/>
            </a:stretch>
          </a:blipFill>
        </p:spPr>
        <p:txBody>
          <a:bodyPr/>
          <a:lstStyle/>
          <a:p>
            <a:endParaRPr lang="en-NZ"/>
          </a:p>
        </p:txBody>
      </p:sp>
      <p:grpSp>
        <p:nvGrpSpPr>
          <p:cNvPr id="3" name="Group 3"/>
          <p:cNvGrpSpPr/>
          <p:nvPr/>
        </p:nvGrpSpPr>
        <p:grpSpPr>
          <a:xfrm>
            <a:off x="0" y="0"/>
            <a:ext cx="18288000" cy="1403573"/>
            <a:chOff x="0" y="0"/>
            <a:chExt cx="4816593" cy="369665"/>
          </a:xfrm>
        </p:grpSpPr>
        <p:sp>
          <p:nvSpPr>
            <p:cNvPr id="4" name="Freeform 4"/>
            <p:cNvSpPr/>
            <p:nvPr/>
          </p:nvSpPr>
          <p:spPr>
            <a:xfrm>
              <a:off x="0" y="0"/>
              <a:ext cx="4816592" cy="369665"/>
            </a:xfrm>
            <a:custGeom>
              <a:avLst/>
              <a:gdLst/>
              <a:ahLst/>
              <a:cxnLst/>
              <a:rect l="l" t="t" r="r" b="b"/>
              <a:pathLst>
                <a:path w="4816592" h="369665">
                  <a:moveTo>
                    <a:pt x="0" y="0"/>
                  </a:moveTo>
                  <a:lnTo>
                    <a:pt x="4816592" y="0"/>
                  </a:lnTo>
                  <a:lnTo>
                    <a:pt x="4816592" y="369665"/>
                  </a:lnTo>
                  <a:lnTo>
                    <a:pt x="0" y="369665"/>
                  </a:lnTo>
                  <a:close/>
                </a:path>
              </a:pathLst>
            </a:custGeom>
            <a:solidFill>
              <a:srgbClr val="FFFFFF"/>
            </a:solidFill>
          </p:spPr>
          <p:txBody>
            <a:bodyPr/>
            <a:lstStyle/>
            <a:p>
              <a:endParaRPr lang="en-NZ"/>
            </a:p>
          </p:txBody>
        </p:sp>
        <p:sp>
          <p:nvSpPr>
            <p:cNvPr id="5" name="TextBox 5"/>
            <p:cNvSpPr txBox="1"/>
            <p:nvPr/>
          </p:nvSpPr>
          <p:spPr>
            <a:xfrm>
              <a:off x="0" y="-38100"/>
              <a:ext cx="4816593" cy="40776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4434073" y="95696"/>
            <a:ext cx="1835523" cy="1411823"/>
          </a:xfrm>
          <a:custGeom>
            <a:avLst/>
            <a:gdLst/>
            <a:ahLst/>
            <a:cxnLst/>
            <a:rect l="l" t="t" r="r" b="b"/>
            <a:pathLst>
              <a:path w="1835523" h="1411823">
                <a:moveTo>
                  <a:pt x="0" y="0"/>
                </a:moveTo>
                <a:lnTo>
                  <a:pt x="1835523" y="0"/>
                </a:lnTo>
                <a:lnTo>
                  <a:pt x="1835523" y="1411823"/>
                </a:lnTo>
                <a:lnTo>
                  <a:pt x="0" y="1411823"/>
                </a:lnTo>
                <a:lnTo>
                  <a:pt x="0" y="0"/>
                </a:lnTo>
                <a:close/>
              </a:path>
            </a:pathLst>
          </a:custGeom>
          <a:blipFill>
            <a:blip r:embed="rId3"/>
            <a:stretch>
              <a:fillRect/>
            </a:stretch>
          </a:blipFill>
        </p:spPr>
        <p:txBody>
          <a:bodyPr/>
          <a:lstStyle/>
          <a:p>
            <a:endParaRPr lang="en-NZ"/>
          </a:p>
        </p:txBody>
      </p:sp>
      <p:sp>
        <p:nvSpPr>
          <p:cNvPr id="7" name="Freeform 7"/>
          <p:cNvSpPr/>
          <p:nvPr/>
        </p:nvSpPr>
        <p:spPr>
          <a:xfrm>
            <a:off x="16202869" y="224402"/>
            <a:ext cx="1446414" cy="970677"/>
          </a:xfrm>
          <a:custGeom>
            <a:avLst/>
            <a:gdLst/>
            <a:ahLst/>
            <a:cxnLst/>
            <a:rect l="l" t="t" r="r" b="b"/>
            <a:pathLst>
              <a:path w="1446414" h="970677">
                <a:moveTo>
                  <a:pt x="0" y="0"/>
                </a:moveTo>
                <a:lnTo>
                  <a:pt x="1446415" y="0"/>
                </a:lnTo>
                <a:lnTo>
                  <a:pt x="1446415" y="970678"/>
                </a:lnTo>
                <a:lnTo>
                  <a:pt x="0" y="970678"/>
                </a:lnTo>
                <a:lnTo>
                  <a:pt x="0" y="0"/>
                </a:lnTo>
                <a:close/>
              </a:path>
            </a:pathLst>
          </a:custGeom>
          <a:blipFill>
            <a:blip r:embed="rId4"/>
            <a:stretch>
              <a:fillRect l="-1" t="-793" r="-6483" b="-9662"/>
            </a:stretch>
          </a:blipFill>
        </p:spPr>
        <p:txBody>
          <a:bodyPr/>
          <a:lstStyle/>
          <a:p>
            <a:endParaRPr lang="en-NZ"/>
          </a:p>
        </p:txBody>
      </p:sp>
      <p:sp>
        <p:nvSpPr>
          <p:cNvPr id="8" name="Freeform 8"/>
          <p:cNvSpPr/>
          <p:nvPr/>
        </p:nvSpPr>
        <p:spPr>
          <a:xfrm>
            <a:off x="12854891" y="379676"/>
            <a:ext cx="1159735" cy="660130"/>
          </a:xfrm>
          <a:custGeom>
            <a:avLst/>
            <a:gdLst/>
            <a:ahLst/>
            <a:cxnLst/>
            <a:rect l="l" t="t" r="r" b="b"/>
            <a:pathLst>
              <a:path w="1159735" h="660130">
                <a:moveTo>
                  <a:pt x="0" y="0"/>
                </a:moveTo>
                <a:lnTo>
                  <a:pt x="1159735" y="0"/>
                </a:lnTo>
                <a:lnTo>
                  <a:pt x="1159735" y="660130"/>
                </a:lnTo>
                <a:lnTo>
                  <a:pt x="0" y="660130"/>
                </a:lnTo>
                <a:lnTo>
                  <a:pt x="0" y="0"/>
                </a:lnTo>
                <a:close/>
              </a:path>
            </a:pathLst>
          </a:custGeom>
          <a:blipFill>
            <a:blip r:embed="rId5"/>
            <a:stretch>
              <a:fillRect/>
            </a:stretch>
          </a:blipFill>
        </p:spPr>
        <p:txBody>
          <a:bodyPr/>
          <a:lstStyle/>
          <a:p>
            <a:endParaRPr lang="en-NZ"/>
          </a:p>
        </p:txBody>
      </p:sp>
      <p:grpSp>
        <p:nvGrpSpPr>
          <p:cNvPr id="9" name="Group 9"/>
          <p:cNvGrpSpPr/>
          <p:nvPr/>
        </p:nvGrpSpPr>
        <p:grpSpPr>
          <a:xfrm>
            <a:off x="0" y="1403573"/>
            <a:ext cx="18288000" cy="9889071"/>
            <a:chOff x="0" y="0"/>
            <a:chExt cx="4816593" cy="2604529"/>
          </a:xfrm>
        </p:grpSpPr>
        <p:sp>
          <p:nvSpPr>
            <p:cNvPr id="10" name="Freeform 10"/>
            <p:cNvSpPr/>
            <p:nvPr/>
          </p:nvSpPr>
          <p:spPr>
            <a:xfrm>
              <a:off x="0" y="0"/>
              <a:ext cx="4816592" cy="2604529"/>
            </a:xfrm>
            <a:custGeom>
              <a:avLst/>
              <a:gdLst/>
              <a:ahLst/>
              <a:cxnLst/>
              <a:rect l="l" t="t" r="r" b="b"/>
              <a:pathLst>
                <a:path w="4816592" h="2604529">
                  <a:moveTo>
                    <a:pt x="0" y="0"/>
                  </a:moveTo>
                  <a:lnTo>
                    <a:pt x="4816592" y="0"/>
                  </a:lnTo>
                  <a:lnTo>
                    <a:pt x="4816592" y="2604529"/>
                  </a:lnTo>
                  <a:lnTo>
                    <a:pt x="0" y="2604529"/>
                  </a:lnTo>
                  <a:close/>
                </a:path>
              </a:pathLst>
            </a:custGeom>
            <a:solidFill>
              <a:srgbClr val="6D8B54">
                <a:alpha val="67843"/>
              </a:srgbClr>
            </a:solidFill>
          </p:spPr>
          <p:txBody>
            <a:bodyPr/>
            <a:lstStyle/>
            <a:p>
              <a:endParaRPr lang="en-NZ"/>
            </a:p>
          </p:txBody>
        </p:sp>
        <p:sp>
          <p:nvSpPr>
            <p:cNvPr id="11" name="TextBox 11"/>
            <p:cNvSpPr txBox="1"/>
            <p:nvPr/>
          </p:nvSpPr>
          <p:spPr>
            <a:xfrm>
              <a:off x="0" y="-38100"/>
              <a:ext cx="4816593" cy="2642629"/>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315659" y="481108"/>
            <a:ext cx="4051779" cy="547592"/>
          </a:xfrm>
          <a:prstGeom prst="rect">
            <a:avLst/>
          </a:prstGeom>
        </p:spPr>
        <p:txBody>
          <a:bodyPr lIns="0" tIns="0" rIns="0" bIns="0" rtlCol="0" anchor="t">
            <a:spAutoFit/>
          </a:bodyPr>
          <a:lstStyle/>
          <a:p>
            <a:pPr algn="ctr">
              <a:lnSpc>
                <a:spcPts val="4467"/>
              </a:lnSpc>
              <a:spcBef>
                <a:spcPct val="0"/>
              </a:spcBef>
            </a:pPr>
            <a:r>
              <a:rPr lang="en-US" sz="3191">
                <a:solidFill>
                  <a:srgbClr val="6D8B54"/>
                </a:solidFill>
                <a:latin typeface="Cerebri"/>
              </a:rPr>
              <a:t>Good care quotes</a:t>
            </a:r>
          </a:p>
        </p:txBody>
      </p:sp>
      <p:sp>
        <p:nvSpPr>
          <p:cNvPr id="13" name="TextBox 13"/>
          <p:cNvSpPr txBox="1"/>
          <p:nvPr/>
        </p:nvSpPr>
        <p:spPr>
          <a:xfrm>
            <a:off x="1155586" y="3080613"/>
            <a:ext cx="10230383" cy="2405795"/>
          </a:xfrm>
          <a:prstGeom prst="rect">
            <a:avLst/>
          </a:prstGeom>
        </p:spPr>
        <p:txBody>
          <a:bodyPr lIns="0" tIns="0" rIns="0" bIns="0" rtlCol="0" anchor="t">
            <a:spAutoFit/>
          </a:bodyPr>
          <a:lstStyle/>
          <a:p>
            <a:pPr>
              <a:lnSpc>
                <a:spcPts val="6404"/>
              </a:lnSpc>
            </a:pPr>
            <a:r>
              <a:rPr lang="en-US" sz="5337" dirty="0">
                <a:solidFill>
                  <a:srgbClr val="FFFFFF"/>
                </a:solidFill>
                <a:latin typeface="Cerebri Bold"/>
              </a:rPr>
              <a:t>“I had a really good chemist… was caring, kind and considerate”</a:t>
            </a:r>
          </a:p>
        </p:txBody>
      </p:sp>
      <p:sp>
        <p:nvSpPr>
          <p:cNvPr id="14" name="TextBox 14"/>
          <p:cNvSpPr txBox="1"/>
          <p:nvPr/>
        </p:nvSpPr>
        <p:spPr>
          <a:xfrm>
            <a:off x="1919654" y="6661934"/>
            <a:ext cx="15339646" cy="2023668"/>
          </a:xfrm>
          <a:prstGeom prst="rect">
            <a:avLst/>
          </a:prstGeom>
        </p:spPr>
        <p:txBody>
          <a:bodyPr lIns="0" tIns="0" rIns="0" bIns="0" rtlCol="0" anchor="t">
            <a:spAutoFit/>
          </a:bodyPr>
          <a:lstStyle/>
          <a:p>
            <a:pPr algn="r">
              <a:lnSpc>
                <a:spcPts val="5479"/>
              </a:lnSpc>
              <a:spcBef>
                <a:spcPct val="0"/>
              </a:spcBef>
            </a:pPr>
            <a:r>
              <a:rPr lang="en-US" sz="3913">
                <a:solidFill>
                  <a:srgbClr val="FFFFFF"/>
                </a:solidFill>
                <a:latin typeface="Cerebri"/>
              </a:rPr>
              <a:t>“I have a wonderful doctor who always listens and treats me with respect. I’ve never had any unfair treatment or that I’m treated any differently due to mental health issues”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7032" r="-21544"/>
            </a:stretch>
          </a:blipFill>
        </p:spPr>
        <p:txBody>
          <a:bodyPr/>
          <a:lstStyle/>
          <a:p>
            <a:endParaRPr lang="en-NZ"/>
          </a:p>
        </p:txBody>
      </p:sp>
      <p:grpSp>
        <p:nvGrpSpPr>
          <p:cNvPr id="3" name="Group 3"/>
          <p:cNvGrpSpPr/>
          <p:nvPr/>
        </p:nvGrpSpPr>
        <p:grpSpPr>
          <a:xfrm>
            <a:off x="0" y="0"/>
            <a:ext cx="18288000" cy="1403573"/>
            <a:chOff x="0" y="0"/>
            <a:chExt cx="4816593" cy="369665"/>
          </a:xfrm>
        </p:grpSpPr>
        <p:sp>
          <p:nvSpPr>
            <p:cNvPr id="4" name="Freeform 4"/>
            <p:cNvSpPr/>
            <p:nvPr/>
          </p:nvSpPr>
          <p:spPr>
            <a:xfrm>
              <a:off x="0" y="0"/>
              <a:ext cx="4816592" cy="369665"/>
            </a:xfrm>
            <a:custGeom>
              <a:avLst/>
              <a:gdLst/>
              <a:ahLst/>
              <a:cxnLst/>
              <a:rect l="l" t="t" r="r" b="b"/>
              <a:pathLst>
                <a:path w="4816592" h="369665">
                  <a:moveTo>
                    <a:pt x="0" y="0"/>
                  </a:moveTo>
                  <a:lnTo>
                    <a:pt x="4816592" y="0"/>
                  </a:lnTo>
                  <a:lnTo>
                    <a:pt x="4816592" y="369665"/>
                  </a:lnTo>
                  <a:lnTo>
                    <a:pt x="0" y="369665"/>
                  </a:lnTo>
                  <a:close/>
                </a:path>
              </a:pathLst>
            </a:custGeom>
            <a:solidFill>
              <a:srgbClr val="FFFFFF"/>
            </a:solidFill>
          </p:spPr>
          <p:txBody>
            <a:bodyPr/>
            <a:lstStyle/>
            <a:p>
              <a:endParaRPr lang="en-NZ"/>
            </a:p>
          </p:txBody>
        </p:sp>
        <p:sp>
          <p:nvSpPr>
            <p:cNvPr id="5" name="TextBox 5"/>
            <p:cNvSpPr txBox="1"/>
            <p:nvPr/>
          </p:nvSpPr>
          <p:spPr>
            <a:xfrm>
              <a:off x="0" y="-38100"/>
              <a:ext cx="4816593" cy="40776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4434073" y="95696"/>
            <a:ext cx="1835523" cy="1411823"/>
          </a:xfrm>
          <a:custGeom>
            <a:avLst/>
            <a:gdLst/>
            <a:ahLst/>
            <a:cxnLst/>
            <a:rect l="l" t="t" r="r" b="b"/>
            <a:pathLst>
              <a:path w="1835523" h="1411823">
                <a:moveTo>
                  <a:pt x="0" y="0"/>
                </a:moveTo>
                <a:lnTo>
                  <a:pt x="1835523" y="0"/>
                </a:lnTo>
                <a:lnTo>
                  <a:pt x="1835523" y="1411823"/>
                </a:lnTo>
                <a:lnTo>
                  <a:pt x="0" y="1411823"/>
                </a:lnTo>
                <a:lnTo>
                  <a:pt x="0" y="0"/>
                </a:lnTo>
                <a:close/>
              </a:path>
            </a:pathLst>
          </a:custGeom>
          <a:blipFill>
            <a:blip r:embed="rId3"/>
            <a:stretch>
              <a:fillRect/>
            </a:stretch>
          </a:blipFill>
        </p:spPr>
        <p:txBody>
          <a:bodyPr/>
          <a:lstStyle/>
          <a:p>
            <a:endParaRPr lang="en-NZ"/>
          </a:p>
        </p:txBody>
      </p:sp>
      <p:sp>
        <p:nvSpPr>
          <p:cNvPr id="7" name="Freeform 7"/>
          <p:cNvSpPr/>
          <p:nvPr/>
        </p:nvSpPr>
        <p:spPr>
          <a:xfrm>
            <a:off x="16202869" y="224402"/>
            <a:ext cx="1446414" cy="970677"/>
          </a:xfrm>
          <a:custGeom>
            <a:avLst/>
            <a:gdLst/>
            <a:ahLst/>
            <a:cxnLst/>
            <a:rect l="l" t="t" r="r" b="b"/>
            <a:pathLst>
              <a:path w="1446414" h="970677">
                <a:moveTo>
                  <a:pt x="0" y="0"/>
                </a:moveTo>
                <a:lnTo>
                  <a:pt x="1446415" y="0"/>
                </a:lnTo>
                <a:lnTo>
                  <a:pt x="1446415" y="970678"/>
                </a:lnTo>
                <a:lnTo>
                  <a:pt x="0" y="970678"/>
                </a:lnTo>
                <a:lnTo>
                  <a:pt x="0" y="0"/>
                </a:lnTo>
                <a:close/>
              </a:path>
            </a:pathLst>
          </a:custGeom>
          <a:blipFill>
            <a:blip r:embed="rId4"/>
            <a:stretch>
              <a:fillRect l="-1" t="-793" r="-6483" b="-9662"/>
            </a:stretch>
          </a:blipFill>
        </p:spPr>
        <p:txBody>
          <a:bodyPr/>
          <a:lstStyle/>
          <a:p>
            <a:endParaRPr lang="en-NZ"/>
          </a:p>
        </p:txBody>
      </p:sp>
      <p:sp>
        <p:nvSpPr>
          <p:cNvPr id="8" name="Freeform 8"/>
          <p:cNvSpPr/>
          <p:nvPr/>
        </p:nvSpPr>
        <p:spPr>
          <a:xfrm>
            <a:off x="12854891" y="379676"/>
            <a:ext cx="1159735" cy="660130"/>
          </a:xfrm>
          <a:custGeom>
            <a:avLst/>
            <a:gdLst/>
            <a:ahLst/>
            <a:cxnLst/>
            <a:rect l="l" t="t" r="r" b="b"/>
            <a:pathLst>
              <a:path w="1159735" h="660130">
                <a:moveTo>
                  <a:pt x="0" y="0"/>
                </a:moveTo>
                <a:lnTo>
                  <a:pt x="1159735" y="0"/>
                </a:lnTo>
                <a:lnTo>
                  <a:pt x="1159735" y="660130"/>
                </a:lnTo>
                <a:lnTo>
                  <a:pt x="0" y="660130"/>
                </a:lnTo>
                <a:lnTo>
                  <a:pt x="0" y="0"/>
                </a:lnTo>
                <a:close/>
              </a:path>
            </a:pathLst>
          </a:custGeom>
          <a:blipFill>
            <a:blip r:embed="rId5"/>
            <a:stretch>
              <a:fillRect/>
            </a:stretch>
          </a:blipFill>
        </p:spPr>
        <p:txBody>
          <a:bodyPr/>
          <a:lstStyle/>
          <a:p>
            <a:endParaRPr lang="en-NZ"/>
          </a:p>
        </p:txBody>
      </p:sp>
      <p:grpSp>
        <p:nvGrpSpPr>
          <p:cNvPr id="9" name="Group 9"/>
          <p:cNvGrpSpPr/>
          <p:nvPr/>
        </p:nvGrpSpPr>
        <p:grpSpPr>
          <a:xfrm>
            <a:off x="0" y="1403573"/>
            <a:ext cx="18288000" cy="9889071"/>
            <a:chOff x="0" y="0"/>
            <a:chExt cx="4816593" cy="2604529"/>
          </a:xfrm>
        </p:grpSpPr>
        <p:sp>
          <p:nvSpPr>
            <p:cNvPr id="10" name="Freeform 10"/>
            <p:cNvSpPr/>
            <p:nvPr/>
          </p:nvSpPr>
          <p:spPr>
            <a:xfrm>
              <a:off x="0" y="0"/>
              <a:ext cx="4816592" cy="2604529"/>
            </a:xfrm>
            <a:custGeom>
              <a:avLst/>
              <a:gdLst/>
              <a:ahLst/>
              <a:cxnLst/>
              <a:rect l="l" t="t" r="r" b="b"/>
              <a:pathLst>
                <a:path w="4816592" h="2604529">
                  <a:moveTo>
                    <a:pt x="0" y="0"/>
                  </a:moveTo>
                  <a:lnTo>
                    <a:pt x="4816592" y="0"/>
                  </a:lnTo>
                  <a:lnTo>
                    <a:pt x="4816592" y="2604529"/>
                  </a:lnTo>
                  <a:lnTo>
                    <a:pt x="0" y="2604529"/>
                  </a:lnTo>
                  <a:close/>
                </a:path>
              </a:pathLst>
            </a:custGeom>
            <a:solidFill>
              <a:srgbClr val="6D8B54">
                <a:alpha val="67843"/>
              </a:srgbClr>
            </a:solidFill>
          </p:spPr>
          <p:txBody>
            <a:bodyPr/>
            <a:lstStyle/>
            <a:p>
              <a:endParaRPr lang="en-NZ"/>
            </a:p>
          </p:txBody>
        </p:sp>
        <p:sp>
          <p:nvSpPr>
            <p:cNvPr id="11" name="TextBox 11"/>
            <p:cNvSpPr txBox="1"/>
            <p:nvPr/>
          </p:nvSpPr>
          <p:spPr>
            <a:xfrm>
              <a:off x="0" y="-38100"/>
              <a:ext cx="4816593" cy="2642629"/>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1075535" y="2741397"/>
            <a:ext cx="15194061" cy="3333750"/>
          </a:xfrm>
          <a:prstGeom prst="rect">
            <a:avLst/>
          </a:prstGeom>
        </p:spPr>
        <p:txBody>
          <a:bodyPr lIns="0" tIns="0" rIns="0" bIns="0" rtlCol="0" anchor="t">
            <a:spAutoFit/>
          </a:bodyPr>
          <a:lstStyle/>
          <a:p>
            <a:pPr>
              <a:lnSpc>
                <a:spcPts val="5302"/>
              </a:lnSpc>
            </a:pPr>
            <a:r>
              <a:rPr lang="en-US" sz="4418">
                <a:solidFill>
                  <a:srgbClr val="FFFFFF"/>
                </a:solidFill>
                <a:latin typeface="Cerebri Bold"/>
              </a:rPr>
              <a:t>“My GP has been with me since young and has always treated me with respect, enabled me to speak freely and openly about my health concerns and seriously attend to them”</a:t>
            </a:r>
          </a:p>
          <a:p>
            <a:pPr>
              <a:lnSpc>
                <a:spcPts val="5302"/>
              </a:lnSpc>
            </a:pPr>
            <a:endParaRPr lang="en-US" sz="4418">
              <a:solidFill>
                <a:srgbClr val="FFFFFF"/>
              </a:solidFill>
              <a:latin typeface="Cerebri Bold"/>
            </a:endParaRPr>
          </a:p>
        </p:txBody>
      </p:sp>
      <p:sp>
        <p:nvSpPr>
          <p:cNvPr id="13" name="TextBox 13"/>
          <p:cNvSpPr txBox="1"/>
          <p:nvPr/>
        </p:nvSpPr>
        <p:spPr>
          <a:xfrm>
            <a:off x="315659" y="481108"/>
            <a:ext cx="4051779" cy="547592"/>
          </a:xfrm>
          <a:prstGeom prst="rect">
            <a:avLst/>
          </a:prstGeom>
        </p:spPr>
        <p:txBody>
          <a:bodyPr lIns="0" tIns="0" rIns="0" bIns="0" rtlCol="0" anchor="t">
            <a:spAutoFit/>
          </a:bodyPr>
          <a:lstStyle/>
          <a:p>
            <a:pPr algn="ctr">
              <a:lnSpc>
                <a:spcPts val="4467"/>
              </a:lnSpc>
              <a:spcBef>
                <a:spcPct val="0"/>
              </a:spcBef>
            </a:pPr>
            <a:r>
              <a:rPr lang="en-US" sz="3191">
                <a:solidFill>
                  <a:srgbClr val="6D8B54"/>
                </a:solidFill>
                <a:latin typeface="Cerebri"/>
              </a:rPr>
              <a:t>Good care quotes</a:t>
            </a:r>
          </a:p>
        </p:txBody>
      </p:sp>
      <p:sp>
        <p:nvSpPr>
          <p:cNvPr id="14" name="TextBox 14"/>
          <p:cNvSpPr txBox="1"/>
          <p:nvPr/>
        </p:nvSpPr>
        <p:spPr>
          <a:xfrm>
            <a:off x="4922588" y="6827093"/>
            <a:ext cx="11450070" cy="2612424"/>
          </a:xfrm>
          <a:prstGeom prst="rect">
            <a:avLst/>
          </a:prstGeom>
        </p:spPr>
        <p:txBody>
          <a:bodyPr lIns="0" tIns="0" rIns="0" bIns="0" rtlCol="0" anchor="t">
            <a:spAutoFit/>
          </a:bodyPr>
          <a:lstStyle/>
          <a:p>
            <a:pPr algn="r">
              <a:lnSpc>
                <a:spcPts val="5278"/>
              </a:lnSpc>
              <a:spcBef>
                <a:spcPct val="0"/>
              </a:spcBef>
            </a:pPr>
            <a:r>
              <a:rPr lang="en-US" sz="3770">
                <a:solidFill>
                  <a:srgbClr val="FFFFFF"/>
                </a:solidFill>
                <a:latin typeface="Cerebri"/>
              </a:rPr>
              <a:t>“I feel all staff treated me with respect and tended to all my needs. They’re also effective communicators which I value most because I understand what is happening”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7032" r="-21544"/>
            </a:stretch>
          </a:blipFill>
        </p:spPr>
        <p:txBody>
          <a:bodyPr/>
          <a:lstStyle/>
          <a:p>
            <a:endParaRPr lang="en-NZ"/>
          </a:p>
        </p:txBody>
      </p:sp>
      <p:grpSp>
        <p:nvGrpSpPr>
          <p:cNvPr id="3" name="Group 3"/>
          <p:cNvGrpSpPr/>
          <p:nvPr/>
        </p:nvGrpSpPr>
        <p:grpSpPr>
          <a:xfrm>
            <a:off x="0" y="0"/>
            <a:ext cx="18288000" cy="1403573"/>
            <a:chOff x="0" y="0"/>
            <a:chExt cx="4816593" cy="369665"/>
          </a:xfrm>
        </p:grpSpPr>
        <p:sp>
          <p:nvSpPr>
            <p:cNvPr id="4" name="Freeform 4"/>
            <p:cNvSpPr/>
            <p:nvPr/>
          </p:nvSpPr>
          <p:spPr>
            <a:xfrm>
              <a:off x="0" y="0"/>
              <a:ext cx="4816592" cy="369665"/>
            </a:xfrm>
            <a:custGeom>
              <a:avLst/>
              <a:gdLst/>
              <a:ahLst/>
              <a:cxnLst/>
              <a:rect l="l" t="t" r="r" b="b"/>
              <a:pathLst>
                <a:path w="4816592" h="369665">
                  <a:moveTo>
                    <a:pt x="0" y="0"/>
                  </a:moveTo>
                  <a:lnTo>
                    <a:pt x="4816592" y="0"/>
                  </a:lnTo>
                  <a:lnTo>
                    <a:pt x="4816592" y="369665"/>
                  </a:lnTo>
                  <a:lnTo>
                    <a:pt x="0" y="369665"/>
                  </a:lnTo>
                  <a:close/>
                </a:path>
              </a:pathLst>
            </a:custGeom>
            <a:solidFill>
              <a:srgbClr val="FFFFFF"/>
            </a:solidFill>
          </p:spPr>
          <p:txBody>
            <a:bodyPr/>
            <a:lstStyle/>
            <a:p>
              <a:endParaRPr lang="en-NZ"/>
            </a:p>
          </p:txBody>
        </p:sp>
        <p:sp>
          <p:nvSpPr>
            <p:cNvPr id="5" name="TextBox 5"/>
            <p:cNvSpPr txBox="1"/>
            <p:nvPr/>
          </p:nvSpPr>
          <p:spPr>
            <a:xfrm>
              <a:off x="0" y="-38100"/>
              <a:ext cx="4816593" cy="40776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4434073" y="95696"/>
            <a:ext cx="1835523" cy="1411823"/>
          </a:xfrm>
          <a:custGeom>
            <a:avLst/>
            <a:gdLst/>
            <a:ahLst/>
            <a:cxnLst/>
            <a:rect l="l" t="t" r="r" b="b"/>
            <a:pathLst>
              <a:path w="1835523" h="1411823">
                <a:moveTo>
                  <a:pt x="0" y="0"/>
                </a:moveTo>
                <a:lnTo>
                  <a:pt x="1835523" y="0"/>
                </a:lnTo>
                <a:lnTo>
                  <a:pt x="1835523" y="1411823"/>
                </a:lnTo>
                <a:lnTo>
                  <a:pt x="0" y="1411823"/>
                </a:lnTo>
                <a:lnTo>
                  <a:pt x="0" y="0"/>
                </a:lnTo>
                <a:close/>
              </a:path>
            </a:pathLst>
          </a:custGeom>
          <a:blipFill>
            <a:blip r:embed="rId3"/>
            <a:stretch>
              <a:fillRect/>
            </a:stretch>
          </a:blipFill>
        </p:spPr>
        <p:txBody>
          <a:bodyPr/>
          <a:lstStyle/>
          <a:p>
            <a:endParaRPr lang="en-NZ"/>
          </a:p>
        </p:txBody>
      </p:sp>
      <p:sp>
        <p:nvSpPr>
          <p:cNvPr id="7" name="Freeform 7"/>
          <p:cNvSpPr/>
          <p:nvPr/>
        </p:nvSpPr>
        <p:spPr>
          <a:xfrm>
            <a:off x="16202869" y="224402"/>
            <a:ext cx="1446414" cy="970677"/>
          </a:xfrm>
          <a:custGeom>
            <a:avLst/>
            <a:gdLst/>
            <a:ahLst/>
            <a:cxnLst/>
            <a:rect l="l" t="t" r="r" b="b"/>
            <a:pathLst>
              <a:path w="1446414" h="970677">
                <a:moveTo>
                  <a:pt x="0" y="0"/>
                </a:moveTo>
                <a:lnTo>
                  <a:pt x="1446415" y="0"/>
                </a:lnTo>
                <a:lnTo>
                  <a:pt x="1446415" y="970678"/>
                </a:lnTo>
                <a:lnTo>
                  <a:pt x="0" y="970678"/>
                </a:lnTo>
                <a:lnTo>
                  <a:pt x="0" y="0"/>
                </a:lnTo>
                <a:close/>
              </a:path>
            </a:pathLst>
          </a:custGeom>
          <a:blipFill>
            <a:blip r:embed="rId4"/>
            <a:stretch>
              <a:fillRect l="-1" t="-793" r="-6483" b="-9662"/>
            </a:stretch>
          </a:blipFill>
        </p:spPr>
        <p:txBody>
          <a:bodyPr/>
          <a:lstStyle/>
          <a:p>
            <a:endParaRPr lang="en-NZ"/>
          </a:p>
        </p:txBody>
      </p:sp>
      <p:sp>
        <p:nvSpPr>
          <p:cNvPr id="8" name="Freeform 8"/>
          <p:cNvSpPr/>
          <p:nvPr/>
        </p:nvSpPr>
        <p:spPr>
          <a:xfrm>
            <a:off x="12854891" y="379676"/>
            <a:ext cx="1159735" cy="660130"/>
          </a:xfrm>
          <a:custGeom>
            <a:avLst/>
            <a:gdLst/>
            <a:ahLst/>
            <a:cxnLst/>
            <a:rect l="l" t="t" r="r" b="b"/>
            <a:pathLst>
              <a:path w="1159735" h="660130">
                <a:moveTo>
                  <a:pt x="0" y="0"/>
                </a:moveTo>
                <a:lnTo>
                  <a:pt x="1159735" y="0"/>
                </a:lnTo>
                <a:lnTo>
                  <a:pt x="1159735" y="660130"/>
                </a:lnTo>
                <a:lnTo>
                  <a:pt x="0" y="660130"/>
                </a:lnTo>
                <a:lnTo>
                  <a:pt x="0" y="0"/>
                </a:lnTo>
                <a:close/>
              </a:path>
            </a:pathLst>
          </a:custGeom>
          <a:blipFill>
            <a:blip r:embed="rId5"/>
            <a:stretch>
              <a:fillRect/>
            </a:stretch>
          </a:blipFill>
        </p:spPr>
        <p:txBody>
          <a:bodyPr/>
          <a:lstStyle/>
          <a:p>
            <a:endParaRPr lang="en-NZ"/>
          </a:p>
        </p:txBody>
      </p:sp>
      <p:grpSp>
        <p:nvGrpSpPr>
          <p:cNvPr id="9" name="Group 9"/>
          <p:cNvGrpSpPr/>
          <p:nvPr/>
        </p:nvGrpSpPr>
        <p:grpSpPr>
          <a:xfrm>
            <a:off x="0" y="1403573"/>
            <a:ext cx="18288000" cy="9889071"/>
            <a:chOff x="0" y="0"/>
            <a:chExt cx="4816593" cy="2604529"/>
          </a:xfrm>
        </p:grpSpPr>
        <p:sp>
          <p:nvSpPr>
            <p:cNvPr id="10" name="Freeform 10"/>
            <p:cNvSpPr/>
            <p:nvPr/>
          </p:nvSpPr>
          <p:spPr>
            <a:xfrm>
              <a:off x="0" y="0"/>
              <a:ext cx="4816592" cy="2604529"/>
            </a:xfrm>
            <a:custGeom>
              <a:avLst/>
              <a:gdLst/>
              <a:ahLst/>
              <a:cxnLst/>
              <a:rect l="l" t="t" r="r" b="b"/>
              <a:pathLst>
                <a:path w="4816592" h="2604529">
                  <a:moveTo>
                    <a:pt x="0" y="0"/>
                  </a:moveTo>
                  <a:lnTo>
                    <a:pt x="4816592" y="0"/>
                  </a:lnTo>
                  <a:lnTo>
                    <a:pt x="4816592" y="2604529"/>
                  </a:lnTo>
                  <a:lnTo>
                    <a:pt x="0" y="2604529"/>
                  </a:lnTo>
                  <a:close/>
                </a:path>
              </a:pathLst>
            </a:custGeom>
            <a:solidFill>
              <a:srgbClr val="6D8B54">
                <a:alpha val="67843"/>
              </a:srgbClr>
            </a:solidFill>
          </p:spPr>
          <p:txBody>
            <a:bodyPr/>
            <a:lstStyle/>
            <a:p>
              <a:endParaRPr lang="en-NZ"/>
            </a:p>
          </p:txBody>
        </p:sp>
        <p:sp>
          <p:nvSpPr>
            <p:cNvPr id="11" name="TextBox 11"/>
            <p:cNvSpPr txBox="1"/>
            <p:nvPr/>
          </p:nvSpPr>
          <p:spPr>
            <a:xfrm>
              <a:off x="0" y="-38100"/>
              <a:ext cx="4816593" cy="2642629"/>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1028700" y="2300148"/>
            <a:ext cx="14652799" cy="4779284"/>
          </a:xfrm>
          <a:prstGeom prst="rect">
            <a:avLst/>
          </a:prstGeom>
        </p:spPr>
        <p:txBody>
          <a:bodyPr lIns="0" tIns="0" rIns="0" bIns="0" rtlCol="0" anchor="t">
            <a:spAutoFit/>
          </a:bodyPr>
          <a:lstStyle/>
          <a:p>
            <a:pPr>
              <a:lnSpc>
                <a:spcPts val="6387"/>
              </a:lnSpc>
            </a:pPr>
            <a:r>
              <a:rPr lang="en-US" sz="5322">
                <a:solidFill>
                  <a:srgbClr val="FFFFFF"/>
                </a:solidFill>
                <a:latin typeface="Cerebri Bold"/>
              </a:rPr>
              <a:t>“Addiction is perceived and responded to by my GP and practice as a health issue so receives the same care as any other health issue I present with. If I wasn’t treated with respect and dignity I wouldn’t go there”</a:t>
            </a:r>
          </a:p>
          <a:p>
            <a:pPr>
              <a:lnSpc>
                <a:spcPts val="6387"/>
              </a:lnSpc>
            </a:pPr>
            <a:endParaRPr lang="en-US" sz="5322">
              <a:solidFill>
                <a:srgbClr val="FFFFFF"/>
              </a:solidFill>
              <a:latin typeface="Cerebri Bold"/>
            </a:endParaRPr>
          </a:p>
        </p:txBody>
      </p:sp>
      <p:sp>
        <p:nvSpPr>
          <p:cNvPr id="13" name="TextBox 13"/>
          <p:cNvSpPr txBox="1"/>
          <p:nvPr/>
        </p:nvSpPr>
        <p:spPr>
          <a:xfrm>
            <a:off x="315659" y="481108"/>
            <a:ext cx="4051779" cy="547592"/>
          </a:xfrm>
          <a:prstGeom prst="rect">
            <a:avLst/>
          </a:prstGeom>
        </p:spPr>
        <p:txBody>
          <a:bodyPr lIns="0" tIns="0" rIns="0" bIns="0" rtlCol="0" anchor="t">
            <a:spAutoFit/>
          </a:bodyPr>
          <a:lstStyle/>
          <a:p>
            <a:pPr algn="ctr">
              <a:lnSpc>
                <a:spcPts val="4467"/>
              </a:lnSpc>
              <a:spcBef>
                <a:spcPct val="0"/>
              </a:spcBef>
            </a:pPr>
            <a:r>
              <a:rPr lang="en-US" sz="3191">
                <a:solidFill>
                  <a:srgbClr val="6D8B54"/>
                </a:solidFill>
                <a:latin typeface="Cerebri"/>
              </a:rPr>
              <a:t>Good care quotes</a:t>
            </a:r>
          </a:p>
        </p:txBody>
      </p:sp>
      <p:sp>
        <p:nvSpPr>
          <p:cNvPr id="14" name="TextBox 14"/>
          <p:cNvSpPr txBox="1"/>
          <p:nvPr/>
        </p:nvSpPr>
        <p:spPr>
          <a:xfrm>
            <a:off x="4713570" y="7907412"/>
            <a:ext cx="11489299" cy="967286"/>
          </a:xfrm>
          <a:prstGeom prst="rect">
            <a:avLst/>
          </a:prstGeom>
        </p:spPr>
        <p:txBody>
          <a:bodyPr lIns="0" tIns="0" rIns="0" bIns="0" rtlCol="0" anchor="t">
            <a:spAutoFit/>
          </a:bodyPr>
          <a:lstStyle/>
          <a:p>
            <a:pPr algn="r">
              <a:lnSpc>
                <a:spcPts val="8064"/>
              </a:lnSpc>
              <a:spcBef>
                <a:spcPct val="0"/>
              </a:spcBef>
            </a:pPr>
            <a:r>
              <a:rPr lang="en-US" sz="5760">
                <a:solidFill>
                  <a:srgbClr val="FFFFFF"/>
                </a:solidFill>
                <a:latin typeface="Cerebri"/>
              </a:rPr>
              <a:t>“Non-judgmental and respectful”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7032" r="-21544"/>
            </a:stretch>
          </a:blipFill>
        </p:spPr>
        <p:txBody>
          <a:bodyPr/>
          <a:lstStyle/>
          <a:p>
            <a:endParaRPr lang="en-NZ"/>
          </a:p>
        </p:txBody>
      </p:sp>
      <p:grpSp>
        <p:nvGrpSpPr>
          <p:cNvPr id="3" name="Group 3"/>
          <p:cNvGrpSpPr/>
          <p:nvPr/>
        </p:nvGrpSpPr>
        <p:grpSpPr>
          <a:xfrm>
            <a:off x="0" y="0"/>
            <a:ext cx="18288000" cy="1403573"/>
            <a:chOff x="0" y="0"/>
            <a:chExt cx="4816593" cy="369665"/>
          </a:xfrm>
        </p:grpSpPr>
        <p:sp>
          <p:nvSpPr>
            <p:cNvPr id="4" name="Freeform 4"/>
            <p:cNvSpPr/>
            <p:nvPr/>
          </p:nvSpPr>
          <p:spPr>
            <a:xfrm>
              <a:off x="0" y="0"/>
              <a:ext cx="4816592" cy="369665"/>
            </a:xfrm>
            <a:custGeom>
              <a:avLst/>
              <a:gdLst/>
              <a:ahLst/>
              <a:cxnLst/>
              <a:rect l="l" t="t" r="r" b="b"/>
              <a:pathLst>
                <a:path w="4816592" h="369665">
                  <a:moveTo>
                    <a:pt x="0" y="0"/>
                  </a:moveTo>
                  <a:lnTo>
                    <a:pt x="4816592" y="0"/>
                  </a:lnTo>
                  <a:lnTo>
                    <a:pt x="4816592" y="369665"/>
                  </a:lnTo>
                  <a:lnTo>
                    <a:pt x="0" y="369665"/>
                  </a:lnTo>
                  <a:close/>
                </a:path>
              </a:pathLst>
            </a:custGeom>
            <a:solidFill>
              <a:srgbClr val="FFFFFF"/>
            </a:solidFill>
          </p:spPr>
          <p:txBody>
            <a:bodyPr/>
            <a:lstStyle/>
            <a:p>
              <a:endParaRPr lang="en-NZ"/>
            </a:p>
          </p:txBody>
        </p:sp>
        <p:sp>
          <p:nvSpPr>
            <p:cNvPr id="5" name="TextBox 5"/>
            <p:cNvSpPr txBox="1"/>
            <p:nvPr/>
          </p:nvSpPr>
          <p:spPr>
            <a:xfrm>
              <a:off x="0" y="-38100"/>
              <a:ext cx="4816593" cy="40776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4434073" y="95696"/>
            <a:ext cx="1835523" cy="1411823"/>
          </a:xfrm>
          <a:custGeom>
            <a:avLst/>
            <a:gdLst/>
            <a:ahLst/>
            <a:cxnLst/>
            <a:rect l="l" t="t" r="r" b="b"/>
            <a:pathLst>
              <a:path w="1835523" h="1411823">
                <a:moveTo>
                  <a:pt x="0" y="0"/>
                </a:moveTo>
                <a:lnTo>
                  <a:pt x="1835523" y="0"/>
                </a:lnTo>
                <a:lnTo>
                  <a:pt x="1835523" y="1411823"/>
                </a:lnTo>
                <a:lnTo>
                  <a:pt x="0" y="1411823"/>
                </a:lnTo>
                <a:lnTo>
                  <a:pt x="0" y="0"/>
                </a:lnTo>
                <a:close/>
              </a:path>
            </a:pathLst>
          </a:custGeom>
          <a:blipFill>
            <a:blip r:embed="rId3"/>
            <a:stretch>
              <a:fillRect/>
            </a:stretch>
          </a:blipFill>
        </p:spPr>
        <p:txBody>
          <a:bodyPr/>
          <a:lstStyle/>
          <a:p>
            <a:endParaRPr lang="en-NZ"/>
          </a:p>
        </p:txBody>
      </p:sp>
      <p:sp>
        <p:nvSpPr>
          <p:cNvPr id="7" name="Freeform 7"/>
          <p:cNvSpPr/>
          <p:nvPr/>
        </p:nvSpPr>
        <p:spPr>
          <a:xfrm>
            <a:off x="16202869" y="224402"/>
            <a:ext cx="1446414" cy="970677"/>
          </a:xfrm>
          <a:custGeom>
            <a:avLst/>
            <a:gdLst/>
            <a:ahLst/>
            <a:cxnLst/>
            <a:rect l="l" t="t" r="r" b="b"/>
            <a:pathLst>
              <a:path w="1446414" h="970677">
                <a:moveTo>
                  <a:pt x="0" y="0"/>
                </a:moveTo>
                <a:lnTo>
                  <a:pt x="1446415" y="0"/>
                </a:lnTo>
                <a:lnTo>
                  <a:pt x="1446415" y="970678"/>
                </a:lnTo>
                <a:lnTo>
                  <a:pt x="0" y="970678"/>
                </a:lnTo>
                <a:lnTo>
                  <a:pt x="0" y="0"/>
                </a:lnTo>
                <a:close/>
              </a:path>
            </a:pathLst>
          </a:custGeom>
          <a:blipFill>
            <a:blip r:embed="rId4"/>
            <a:stretch>
              <a:fillRect l="-1" t="-793" r="-6483" b="-9662"/>
            </a:stretch>
          </a:blipFill>
        </p:spPr>
        <p:txBody>
          <a:bodyPr/>
          <a:lstStyle/>
          <a:p>
            <a:endParaRPr lang="en-NZ"/>
          </a:p>
        </p:txBody>
      </p:sp>
      <p:sp>
        <p:nvSpPr>
          <p:cNvPr id="8" name="Freeform 8"/>
          <p:cNvSpPr/>
          <p:nvPr/>
        </p:nvSpPr>
        <p:spPr>
          <a:xfrm>
            <a:off x="12854891" y="379676"/>
            <a:ext cx="1159735" cy="660130"/>
          </a:xfrm>
          <a:custGeom>
            <a:avLst/>
            <a:gdLst/>
            <a:ahLst/>
            <a:cxnLst/>
            <a:rect l="l" t="t" r="r" b="b"/>
            <a:pathLst>
              <a:path w="1159735" h="660130">
                <a:moveTo>
                  <a:pt x="0" y="0"/>
                </a:moveTo>
                <a:lnTo>
                  <a:pt x="1159735" y="0"/>
                </a:lnTo>
                <a:lnTo>
                  <a:pt x="1159735" y="660130"/>
                </a:lnTo>
                <a:lnTo>
                  <a:pt x="0" y="660130"/>
                </a:lnTo>
                <a:lnTo>
                  <a:pt x="0" y="0"/>
                </a:lnTo>
                <a:close/>
              </a:path>
            </a:pathLst>
          </a:custGeom>
          <a:blipFill>
            <a:blip r:embed="rId5"/>
            <a:stretch>
              <a:fillRect/>
            </a:stretch>
          </a:blipFill>
        </p:spPr>
        <p:txBody>
          <a:bodyPr/>
          <a:lstStyle/>
          <a:p>
            <a:endParaRPr lang="en-NZ"/>
          </a:p>
        </p:txBody>
      </p:sp>
      <p:grpSp>
        <p:nvGrpSpPr>
          <p:cNvPr id="9" name="Group 9"/>
          <p:cNvGrpSpPr/>
          <p:nvPr/>
        </p:nvGrpSpPr>
        <p:grpSpPr>
          <a:xfrm>
            <a:off x="0" y="1403573"/>
            <a:ext cx="18288000" cy="9889071"/>
            <a:chOff x="0" y="0"/>
            <a:chExt cx="4816593" cy="2604529"/>
          </a:xfrm>
        </p:grpSpPr>
        <p:sp>
          <p:nvSpPr>
            <p:cNvPr id="10" name="Freeform 10"/>
            <p:cNvSpPr/>
            <p:nvPr/>
          </p:nvSpPr>
          <p:spPr>
            <a:xfrm>
              <a:off x="0" y="0"/>
              <a:ext cx="4816592" cy="2604529"/>
            </a:xfrm>
            <a:custGeom>
              <a:avLst/>
              <a:gdLst/>
              <a:ahLst/>
              <a:cxnLst/>
              <a:rect l="l" t="t" r="r" b="b"/>
              <a:pathLst>
                <a:path w="4816592" h="2604529">
                  <a:moveTo>
                    <a:pt x="0" y="0"/>
                  </a:moveTo>
                  <a:lnTo>
                    <a:pt x="4816592" y="0"/>
                  </a:lnTo>
                  <a:lnTo>
                    <a:pt x="4816592" y="2604529"/>
                  </a:lnTo>
                  <a:lnTo>
                    <a:pt x="0" y="2604529"/>
                  </a:lnTo>
                  <a:close/>
                </a:path>
              </a:pathLst>
            </a:custGeom>
            <a:solidFill>
              <a:srgbClr val="6D8B54">
                <a:alpha val="67843"/>
              </a:srgbClr>
            </a:solidFill>
          </p:spPr>
          <p:txBody>
            <a:bodyPr/>
            <a:lstStyle/>
            <a:p>
              <a:endParaRPr lang="en-NZ"/>
            </a:p>
          </p:txBody>
        </p:sp>
        <p:sp>
          <p:nvSpPr>
            <p:cNvPr id="11" name="TextBox 11"/>
            <p:cNvSpPr txBox="1"/>
            <p:nvPr/>
          </p:nvSpPr>
          <p:spPr>
            <a:xfrm>
              <a:off x="0" y="-38100"/>
              <a:ext cx="4816593" cy="2642629"/>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315659" y="481108"/>
            <a:ext cx="4051779" cy="547592"/>
          </a:xfrm>
          <a:prstGeom prst="rect">
            <a:avLst/>
          </a:prstGeom>
        </p:spPr>
        <p:txBody>
          <a:bodyPr lIns="0" tIns="0" rIns="0" bIns="0" rtlCol="0" anchor="t">
            <a:spAutoFit/>
          </a:bodyPr>
          <a:lstStyle/>
          <a:p>
            <a:pPr algn="ctr">
              <a:lnSpc>
                <a:spcPts val="4467"/>
              </a:lnSpc>
              <a:spcBef>
                <a:spcPct val="0"/>
              </a:spcBef>
            </a:pPr>
            <a:r>
              <a:rPr lang="en-US" sz="3191">
                <a:solidFill>
                  <a:srgbClr val="6D8B54"/>
                </a:solidFill>
                <a:latin typeface="Cerebri"/>
              </a:rPr>
              <a:t>Good care quotes</a:t>
            </a:r>
          </a:p>
        </p:txBody>
      </p:sp>
      <p:sp>
        <p:nvSpPr>
          <p:cNvPr id="13" name="TextBox 13"/>
          <p:cNvSpPr txBox="1"/>
          <p:nvPr/>
        </p:nvSpPr>
        <p:spPr>
          <a:xfrm>
            <a:off x="1188140" y="2990650"/>
            <a:ext cx="14552632" cy="2870130"/>
          </a:xfrm>
          <a:prstGeom prst="rect">
            <a:avLst/>
          </a:prstGeom>
        </p:spPr>
        <p:txBody>
          <a:bodyPr lIns="0" tIns="0" rIns="0" bIns="0" rtlCol="0" anchor="t">
            <a:spAutoFit/>
          </a:bodyPr>
          <a:lstStyle/>
          <a:p>
            <a:pPr>
              <a:lnSpc>
                <a:spcPts val="5753"/>
              </a:lnSpc>
            </a:pPr>
            <a:r>
              <a:rPr lang="en-US" sz="4794">
                <a:solidFill>
                  <a:srgbClr val="FFFFFF"/>
                </a:solidFill>
                <a:latin typeface="Cerebri Bold"/>
              </a:rPr>
              <a:t>“I changed to my current GP service because of the exceptional care, they are accommodating, listen rather than speak over you and work with you to find the best solution for you”</a:t>
            </a:r>
          </a:p>
        </p:txBody>
      </p:sp>
      <p:sp>
        <p:nvSpPr>
          <p:cNvPr id="14" name="TextBox 14"/>
          <p:cNvSpPr txBox="1"/>
          <p:nvPr/>
        </p:nvSpPr>
        <p:spPr>
          <a:xfrm>
            <a:off x="4862063" y="6855183"/>
            <a:ext cx="11570303" cy="1589266"/>
          </a:xfrm>
          <a:prstGeom prst="rect">
            <a:avLst/>
          </a:prstGeom>
        </p:spPr>
        <p:txBody>
          <a:bodyPr lIns="0" tIns="0" rIns="0" bIns="0" rtlCol="0" anchor="t">
            <a:spAutoFit/>
          </a:bodyPr>
          <a:lstStyle/>
          <a:p>
            <a:pPr algn="r">
              <a:lnSpc>
                <a:spcPts val="6438"/>
              </a:lnSpc>
              <a:spcBef>
                <a:spcPct val="0"/>
              </a:spcBef>
            </a:pPr>
            <a:r>
              <a:rPr lang="en-US" sz="4598">
                <a:solidFill>
                  <a:srgbClr val="FFFFFF"/>
                </a:solidFill>
                <a:latin typeface="Cerebri"/>
              </a:rPr>
              <a:t>“Just look at the person and treat them as that, not as a diagnosis or disease”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7032" r="-21544"/>
            </a:stretch>
          </a:blipFill>
        </p:spPr>
        <p:txBody>
          <a:bodyPr/>
          <a:lstStyle/>
          <a:p>
            <a:endParaRPr lang="en-NZ"/>
          </a:p>
        </p:txBody>
      </p:sp>
      <p:grpSp>
        <p:nvGrpSpPr>
          <p:cNvPr id="3" name="Group 3"/>
          <p:cNvGrpSpPr/>
          <p:nvPr/>
        </p:nvGrpSpPr>
        <p:grpSpPr>
          <a:xfrm>
            <a:off x="0" y="0"/>
            <a:ext cx="18288000" cy="1403573"/>
            <a:chOff x="0" y="0"/>
            <a:chExt cx="4816593" cy="369665"/>
          </a:xfrm>
        </p:grpSpPr>
        <p:sp>
          <p:nvSpPr>
            <p:cNvPr id="4" name="Freeform 4"/>
            <p:cNvSpPr/>
            <p:nvPr/>
          </p:nvSpPr>
          <p:spPr>
            <a:xfrm>
              <a:off x="0" y="0"/>
              <a:ext cx="4816592" cy="369665"/>
            </a:xfrm>
            <a:custGeom>
              <a:avLst/>
              <a:gdLst/>
              <a:ahLst/>
              <a:cxnLst/>
              <a:rect l="l" t="t" r="r" b="b"/>
              <a:pathLst>
                <a:path w="4816592" h="369665">
                  <a:moveTo>
                    <a:pt x="0" y="0"/>
                  </a:moveTo>
                  <a:lnTo>
                    <a:pt x="4816592" y="0"/>
                  </a:lnTo>
                  <a:lnTo>
                    <a:pt x="4816592" y="369665"/>
                  </a:lnTo>
                  <a:lnTo>
                    <a:pt x="0" y="369665"/>
                  </a:lnTo>
                  <a:close/>
                </a:path>
              </a:pathLst>
            </a:custGeom>
            <a:solidFill>
              <a:srgbClr val="FFFFFF"/>
            </a:solidFill>
          </p:spPr>
          <p:txBody>
            <a:bodyPr/>
            <a:lstStyle/>
            <a:p>
              <a:endParaRPr lang="en-NZ"/>
            </a:p>
          </p:txBody>
        </p:sp>
        <p:sp>
          <p:nvSpPr>
            <p:cNvPr id="5" name="TextBox 5"/>
            <p:cNvSpPr txBox="1"/>
            <p:nvPr/>
          </p:nvSpPr>
          <p:spPr>
            <a:xfrm>
              <a:off x="0" y="-38100"/>
              <a:ext cx="4816593" cy="40776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4434073" y="95696"/>
            <a:ext cx="1835523" cy="1411823"/>
          </a:xfrm>
          <a:custGeom>
            <a:avLst/>
            <a:gdLst/>
            <a:ahLst/>
            <a:cxnLst/>
            <a:rect l="l" t="t" r="r" b="b"/>
            <a:pathLst>
              <a:path w="1835523" h="1411823">
                <a:moveTo>
                  <a:pt x="0" y="0"/>
                </a:moveTo>
                <a:lnTo>
                  <a:pt x="1835523" y="0"/>
                </a:lnTo>
                <a:lnTo>
                  <a:pt x="1835523" y="1411823"/>
                </a:lnTo>
                <a:lnTo>
                  <a:pt x="0" y="1411823"/>
                </a:lnTo>
                <a:lnTo>
                  <a:pt x="0" y="0"/>
                </a:lnTo>
                <a:close/>
              </a:path>
            </a:pathLst>
          </a:custGeom>
          <a:blipFill>
            <a:blip r:embed="rId3"/>
            <a:stretch>
              <a:fillRect/>
            </a:stretch>
          </a:blipFill>
        </p:spPr>
        <p:txBody>
          <a:bodyPr/>
          <a:lstStyle/>
          <a:p>
            <a:endParaRPr lang="en-NZ"/>
          </a:p>
        </p:txBody>
      </p:sp>
      <p:sp>
        <p:nvSpPr>
          <p:cNvPr id="7" name="Freeform 7"/>
          <p:cNvSpPr/>
          <p:nvPr/>
        </p:nvSpPr>
        <p:spPr>
          <a:xfrm>
            <a:off x="16202869" y="224402"/>
            <a:ext cx="1446414" cy="970677"/>
          </a:xfrm>
          <a:custGeom>
            <a:avLst/>
            <a:gdLst/>
            <a:ahLst/>
            <a:cxnLst/>
            <a:rect l="l" t="t" r="r" b="b"/>
            <a:pathLst>
              <a:path w="1446414" h="970677">
                <a:moveTo>
                  <a:pt x="0" y="0"/>
                </a:moveTo>
                <a:lnTo>
                  <a:pt x="1446415" y="0"/>
                </a:lnTo>
                <a:lnTo>
                  <a:pt x="1446415" y="970678"/>
                </a:lnTo>
                <a:lnTo>
                  <a:pt x="0" y="970678"/>
                </a:lnTo>
                <a:lnTo>
                  <a:pt x="0" y="0"/>
                </a:lnTo>
                <a:close/>
              </a:path>
            </a:pathLst>
          </a:custGeom>
          <a:blipFill>
            <a:blip r:embed="rId4"/>
            <a:stretch>
              <a:fillRect l="-1" t="-793" r="-6483" b="-9662"/>
            </a:stretch>
          </a:blipFill>
        </p:spPr>
        <p:txBody>
          <a:bodyPr/>
          <a:lstStyle/>
          <a:p>
            <a:endParaRPr lang="en-NZ"/>
          </a:p>
        </p:txBody>
      </p:sp>
      <p:sp>
        <p:nvSpPr>
          <p:cNvPr id="8" name="Freeform 8"/>
          <p:cNvSpPr/>
          <p:nvPr/>
        </p:nvSpPr>
        <p:spPr>
          <a:xfrm>
            <a:off x="12854891" y="379676"/>
            <a:ext cx="1159735" cy="660130"/>
          </a:xfrm>
          <a:custGeom>
            <a:avLst/>
            <a:gdLst/>
            <a:ahLst/>
            <a:cxnLst/>
            <a:rect l="l" t="t" r="r" b="b"/>
            <a:pathLst>
              <a:path w="1159735" h="660130">
                <a:moveTo>
                  <a:pt x="0" y="0"/>
                </a:moveTo>
                <a:lnTo>
                  <a:pt x="1159735" y="0"/>
                </a:lnTo>
                <a:lnTo>
                  <a:pt x="1159735" y="660130"/>
                </a:lnTo>
                <a:lnTo>
                  <a:pt x="0" y="660130"/>
                </a:lnTo>
                <a:lnTo>
                  <a:pt x="0" y="0"/>
                </a:lnTo>
                <a:close/>
              </a:path>
            </a:pathLst>
          </a:custGeom>
          <a:blipFill>
            <a:blip r:embed="rId5"/>
            <a:stretch>
              <a:fillRect/>
            </a:stretch>
          </a:blipFill>
        </p:spPr>
        <p:txBody>
          <a:bodyPr/>
          <a:lstStyle/>
          <a:p>
            <a:endParaRPr lang="en-NZ"/>
          </a:p>
        </p:txBody>
      </p:sp>
      <p:grpSp>
        <p:nvGrpSpPr>
          <p:cNvPr id="9" name="Group 9"/>
          <p:cNvGrpSpPr/>
          <p:nvPr/>
        </p:nvGrpSpPr>
        <p:grpSpPr>
          <a:xfrm>
            <a:off x="-66727" y="1403573"/>
            <a:ext cx="18288000" cy="9889071"/>
            <a:chOff x="0" y="0"/>
            <a:chExt cx="4816593" cy="2604529"/>
          </a:xfrm>
        </p:grpSpPr>
        <p:sp>
          <p:nvSpPr>
            <p:cNvPr id="10" name="Freeform 10"/>
            <p:cNvSpPr/>
            <p:nvPr/>
          </p:nvSpPr>
          <p:spPr>
            <a:xfrm>
              <a:off x="0" y="0"/>
              <a:ext cx="4816592" cy="2604529"/>
            </a:xfrm>
            <a:custGeom>
              <a:avLst/>
              <a:gdLst/>
              <a:ahLst/>
              <a:cxnLst/>
              <a:rect l="l" t="t" r="r" b="b"/>
              <a:pathLst>
                <a:path w="4816592" h="2604529">
                  <a:moveTo>
                    <a:pt x="0" y="0"/>
                  </a:moveTo>
                  <a:lnTo>
                    <a:pt x="4816592" y="0"/>
                  </a:lnTo>
                  <a:lnTo>
                    <a:pt x="4816592" y="2604529"/>
                  </a:lnTo>
                  <a:lnTo>
                    <a:pt x="0" y="2604529"/>
                  </a:lnTo>
                  <a:close/>
                </a:path>
              </a:pathLst>
            </a:custGeom>
            <a:solidFill>
              <a:srgbClr val="6D8B54">
                <a:alpha val="67843"/>
              </a:srgbClr>
            </a:solidFill>
          </p:spPr>
          <p:txBody>
            <a:bodyPr/>
            <a:lstStyle/>
            <a:p>
              <a:endParaRPr lang="en-NZ"/>
            </a:p>
          </p:txBody>
        </p:sp>
        <p:sp>
          <p:nvSpPr>
            <p:cNvPr id="11" name="TextBox 11"/>
            <p:cNvSpPr txBox="1"/>
            <p:nvPr/>
          </p:nvSpPr>
          <p:spPr>
            <a:xfrm>
              <a:off x="0" y="-38100"/>
              <a:ext cx="4816593" cy="2642629"/>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1075535" y="2899109"/>
            <a:ext cx="14008572" cy="1807468"/>
          </a:xfrm>
          <a:prstGeom prst="rect">
            <a:avLst/>
          </a:prstGeom>
        </p:spPr>
        <p:txBody>
          <a:bodyPr lIns="0" tIns="0" rIns="0" bIns="0" rtlCol="0" anchor="t">
            <a:spAutoFit/>
          </a:bodyPr>
          <a:lstStyle/>
          <a:p>
            <a:pPr>
              <a:lnSpc>
                <a:spcPts val="7246"/>
              </a:lnSpc>
            </a:pPr>
            <a:r>
              <a:rPr lang="en-US" sz="6038">
                <a:solidFill>
                  <a:srgbClr val="FFFFFF"/>
                </a:solidFill>
                <a:latin typeface="Cerebri Bold"/>
              </a:rPr>
              <a:t>“Never have had an issue with GP. Always helpful and respectful”</a:t>
            </a:r>
          </a:p>
        </p:txBody>
      </p:sp>
      <p:sp>
        <p:nvSpPr>
          <p:cNvPr id="13" name="TextBox 13"/>
          <p:cNvSpPr txBox="1"/>
          <p:nvPr/>
        </p:nvSpPr>
        <p:spPr>
          <a:xfrm>
            <a:off x="315659" y="481108"/>
            <a:ext cx="4051779" cy="547592"/>
          </a:xfrm>
          <a:prstGeom prst="rect">
            <a:avLst/>
          </a:prstGeom>
        </p:spPr>
        <p:txBody>
          <a:bodyPr lIns="0" tIns="0" rIns="0" bIns="0" rtlCol="0" anchor="t">
            <a:spAutoFit/>
          </a:bodyPr>
          <a:lstStyle/>
          <a:p>
            <a:pPr algn="ctr">
              <a:lnSpc>
                <a:spcPts val="4467"/>
              </a:lnSpc>
              <a:spcBef>
                <a:spcPct val="0"/>
              </a:spcBef>
            </a:pPr>
            <a:r>
              <a:rPr lang="en-US" sz="3191">
                <a:solidFill>
                  <a:srgbClr val="6D8B54"/>
                </a:solidFill>
                <a:latin typeface="Cerebri"/>
              </a:rPr>
              <a:t>Good care quotes</a:t>
            </a:r>
          </a:p>
        </p:txBody>
      </p:sp>
      <p:sp>
        <p:nvSpPr>
          <p:cNvPr id="14" name="TextBox 14"/>
          <p:cNvSpPr txBox="1"/>
          <p:nvPr/>
        </p:nvSpPr>
        <p:spPr>
          <a:xfrm>
            <a:off x="4225040" y="6618437"/>
            <a:ext cx="11603458" cy="2177603"/>
          </a:xfrm>
          <a:prstGeom prst="rect">
            <a:avLst/>
          </a:prstGeom>
        </p:spPr>
        <p:txBody>
          <a:bodyPr lIns="0" tIns="0" rIns="0" bIns="0" rtlCol="0" anchor="t">
            <a:spAutoFit/>
          </a:bodyPr>
          <a:lstStyle/>
          <a:p>
            <a:pPr algn="r">
              <a:lnSpc>
                <a:spcPts val="8850"/>
              </a:lnSpc>
            </a:pPr>
            <a:r>
              <a:rPr lang="en-US" sz="6321">
                <a:solidFill>
                  <a:srgbClr val="FFFFFF"/>
                </a:solidFill>
                <a:latin typeface="Cerebri"/>
              </a:rPr>
              <a:t>“I always find pharmacists kind, </a:t>
            </a:r>
          </a:p>
          <a:p>
            <a:pPr algn="r">
              <a:lnSpc>
                <a:spcPts val="8850"/>
              </a:lnSpc>
              <a:spcBef>
                <a:spcPct val="0"/>
              </a:spcBef>
            </a:pPr>
            <a:r>
              <a:rPr lang="en-US" sz="6321">
                <a:solidFill>
                  <a:srgbClr val="FFFFFF"/>
                </a:solidFill>
                <a:latin typeface="Cerebri"/>
              </a:rPr>
              <a:t>friendly and helpful”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7032" r="-21544"/>
            </a:stretch>
          </a:blipFill>
        </p:spPr>
        <p:txBody>
          <a:bodyPr/>
          <a:lstStyle/>
          <a:p>
            <a:endParaRPr lang="en-NZ"/>
          </a:p>
        </p:txBody>
      </p:sp>
      <p:grpSp>
        <p:nvGrpSpPr>
          <p:cNvPr id="3" name="Group 3"/>
          <p:cNvGrpSpPr/>
          <p:nvPr/>
        </p:nvGrpSpPr>
        <p:grpSpPr>
          <a:xfrm>
            <a:off x="0" y="0"/>
            <a:ext cx="18288000" cy="1403573"/>
            <a:chOff x="0" y="0"/>
            <a:chExt cx="4816593" cy="369665"/>
          </a:xfrm>
        </p:grpSpPr>
        <p:sp>
          <p:nvSpPr>
            <p:cNvPr id="4" name="Freeform 4"/>
            <p:cNvSpPr/>
            <p:nvPr/>
          </p:nvSpPr>
          <p:spPr>
            <a:xfrm>
              <a:off x="0" y="0"/>
              <a:ext cx="4816592" cy="369665"/>
            </a:xfrm>
            <a:custGeom>
              <a:avLst/>
              <a:gdLst/>
              <a:ahLst/>
              <a:cxnLst/>
              <a:rect l="l" t="t" r="r" b="b"/>
              <a:pathLst>
                <a:path w="4816592" h="369665">
                  <a:moveTo>
                    <a:pt x="0" y="0"/>
                  </a:moveTo>
                  <a:lnTo>
                    <a:pt x="4816592" y="0"/>
                  </a:lnTo>
                  <a:lnTo>
                    <a:pt x="4816592" y="369665"/>
                  </a:lnTo>
                  <a:lnTo>
                    <a:pt x="0" y="369665"/>
                  </a:lnTo>
                  <a:close/>
                </a:path>
              </a:pathLst>
            </a:custGeom>
            <a:solidFill>
              <a:srgbClr val="FFFFFF"/>
            </a:solidFill>
          </p:spPr>
          <p:txBody>
            <a:bodyPr/>
            <a:lstStyle/>
            <a:p>
              <a:endParaRPr lang="en-NZ"/>
            </a:p>
          </p:txBody>
        </p:sp>
        <p:sp>
          <p:nvSpPr>
            <p:cNvPr id="5" name="TextBox 5"/>
            <p:cNvSpPr txBox="1"/>
            <p:nvPr/>
          </p:nvSpPr>
          <p:spPr>
            <a:xfrm>
              <a:off x="0" y="-38100"/>
              <a:ext cx="4816593" cy="40776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4434073" y="95696"/>
            <a:ext cx="1835523" cy="1411823"/>
          </a:xfrm>
          <a:custGeom>
            <a:avLst/>
            <a:gdLst/>
            <a:ahLst/>
            <a:cxnLst/>
            <a:rect l="l" t="t" r="r" b="b"/>
            <a:pathLst>
              <a:path w="1835523" h="1411823">
                <a:moveTo>
                  <a:pt x="0" y="0"/>
                </a:moveTo>
                <a:lnTo>
                  <a:pt x="1835523" y="0"/>
                </a:lnTo>
                <a:lnTo>
                  <a:pt x="1835523" y="1411823"/>
                </a:lnTo>
                <a:lnTo>
                  <a:pt x="0" y="1411823"/>
                </a:lnTo>
                <a:lnTo>
                  <a:pt x="0" y="0"/>
                </a:lnTo>
                <a:close/>
              </a:path>
            </a:pathLst>
          </a:custGeom>
          <a:blipFill>
            <a:blip r:embed="rId3"/>
            <a:stretch>
              <a:fillRect/>
            </a:stretch>
          </a:blipFill>
        </p:spPr>
        <p:txBody>
          <a:bodyPr/>
          <a:lstStyle/>
          <a:p>
            <a:endParaRPr lang="en-NZ"/>
          </a:p>
        </p:txBody>
      </p:sp>
      <p:sp>
        <p:nvSpPr>
          <p:cNvPr id="7" name="Freeform 7"/>
          <p:cNvSpPr/>
          <p:nvPr/>
        </p:nvSpPr>
        <p:spPr>
          <a:xfrm>
            <a:off x="16202869" y="224402"/>
            <a:ext cx="1446414" cy="970677"/>
          </a:xfrm>
          <a:custGeom>
            <a:avLst/>
            <a:gdLst/>
            <a:ahLst/>
            <a:cxnLst/>
            <a:rect l="l" t="t" r="r" b="b"/>
            <a:pathLst>
              <a:path w="1446414" h="970677">
                <a:moveTo>
                  <a:pt x="0" y="0"/>
                </a:moveTo>
                <a:lnTo>
                  <a:pt x="1446415" y="0"/>
                </a:lnTo>
                <a:lnTo>
                  <a:pt x="1446415" y="970678"/>
                </a:lnTo>
                <a:lnTo>
                  <a:pt x="0" y="970678"/>
                </a:lnTo>
                <a:lnTo>
                  <a:pt x="0" y="0"/>
                </a:lnTo>
                <a:close/>
              </a:path>
            </a:pathLst>
          </a:custGeom>
          <a:blipFill>
            <a:blip r:embed="rId4"/>
            <a:stretch>
              <a:fillRect l="-1" t="-793" r="-6483" b="-9662"/>
            </a:stretch>
          </a:blipFill>
        </p:spPr>
        <p:txBody>
          <a:bodyPr/>
          <a:lstStyle/>
          <a:p>
            <a:endParaRPr lang="en-NZ"/>
          </a:p>
        </p:txBody>
      </p:sp>
      <p:sp>
        <p:nvSpPr>
          <p:cNvPr id="8" name="Freeform 8"/>
          <p:cNvSpPr/>
          <p:nvPr/>
        </p:nvSpPr>
        <p:spPr>
          <a:xfrm>
            <a:off x="12854891" y="379676"/>
            <a:ext cx="1159735" cy="660130"/>
          </a:xfrm>
          <a:custGeom>
            <a:avLst/>
            <a:gdLst/>
            <a:ahLst/>
            <a:cxnLst/>
            <a:rect l="l" t="t" r="r" b="b"/>
            <a:pathLst>
              <a:path w="1159735" h="660130">
                <a:moveTo>
                  <a:pt x="0" y="0"/>
                </a:moveTo>
                <a:lnTo>
                  <a:pt x="1159735" y="0"/>
                </a:lnTo>
                <a:lnTo>
                  <a:pt x="1159735" y="660130"/>
                </a:lnTo>
                <a:lnTo>
                  <a:pt x="0" y="660130"/>
                </a:lnTo>
                <a:lnTo>
                  <a:pt x="0" y="0"/>
                </a:lnTo>
                <a:close/>
              </a:path>
            </a:pathLst>
          </a:custGeom>
          <a:blipFill>
            <a:blip r:embed="rId5"/>
            <a:stretch>
              <a:fillRect/>
            </a:stretch>
          </a:blipFill>
        </p:spPr>
        <p:txBody>
          <a:bodyPr/>
          <a:lstStyle/>
          <a:p>
            <a:endParaRPr lang="en-NZ"/>
          </a:p>
        </p:txBody>
      </p:sp>
      <p:grpSp>
        <p:nvGrpSpPr>
          <p:cNvPr id="9" name="Group 9"/>
          <p:cNvGrpSpPr/>
          <p:nvPr/>
        </p:nvGrpSpPr>
        <p:grpSpPr>
          <a:xfrm>
            <a:off x="-66727" y="1403573"/>
            <a:ext cx="18288000" cy="9889071"/>
            <a:chOff x="0" y="0"/>
            <a:chExt cx="4816593" cy="2604529"/>
          </a:xfrm>
        </p:grpSpPr>
        <p:sp>
          <p:nvSpPr>
            <p:cNvPr id="10" name="Freeform 10"/>
            <p:cNvSpPr/>
            <p:nvPr/>
          </p:nvSpPr>
          <p:spPr>
            <a:xfrm>
              <a:off x="0" y="0"/>
              <a:ext cx="4816592" cy="2604529"/>
            </a:xfrm>
            <a:custGeom>
              <a:avLst/>
              <a:gdLst/>
              <a:ahLst/>
              <a:cxnLst/>
              <a:rect l="l" t="t" r="r" b="b"/>
              <a:pathLst>
                <a:path w="4816592" h="2604529">
                  <a:moveTo>
                    <a:pt x="0" y="0"/>
                  </a:moveTo>
                  <a:lnTo>
                    <a:pt x="4816592" y="0"/>
                  </a:lnTo>
                  <a:lnTo>
                    <a:pt x="4816592" y="2604529"/>
                  </a:lnTo>
                  <a:lnTo>
                    <a:pt x="0" y="2604529"/>
                  </a:lnTo>
                  <a:close/>
                </a:path>
              </a:pathLst>
            </a:custGeom>
            <a:solidFill>
              <a:srgbClr val="6D8B54">
                <a:alpha val="67843"/>
              </a:srgbClr>
            </a:solidFill>
          </p:spPr>
          <p:txBody>
            <a:bodyPr/>
            <a:lstStyle/>
            <a:p>
              <a:endParaRPr lang="en-NZ"/>
            </a:p>
          </p:txBody>
        </p:sp>
        <p:sp>
          <p:nvSpPr>
            <p:cNvPr id="11" name="TextBox 11"/>
            <p:cNvSpPr txBox="1"/>
            <p:nvPr/>
          </p:nvSpPr>
          <p:spPr>
            <a:xfrm>
              <a:off x="0" y="-38100"/>
              <a:ext cx="4816593" cy="2642629"/>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315659" y="481108"/>
            <a:ext cx="4051779" cy="547592"/>
          </a:xfrm>
          <a:prstGeom prst="rect">
            <a:avLst/>
          </a:prstGeom>
        </p:spPr>
        <p:txBody>
          <a:bodyPr lIns="0" tIns="0" rIns="0" bIns="0" rtlCol="0" anchor="t">
            <a:spAutoFit/>
          </a:bodyPr>
          <a:lstStyle/>
          <a:p>
            <a:pPr algn="ctr">
              <a:lnSpc>
                <a:spcPts val="4467"/>
              </a:lnSpc>
              <a:spcBef>
                <a:spcPct val="0"/>
              </a:spcBef>
            </a:pPr>
            <a:r>
              <a:rPr lang="en-US" sz="3191">
                <a:solidFill>
                  <a:srgbClr val="6D8B54"/>
                </a:solidFill>
                <a:latin typeface="Cerebri"/>
              </a:rPr>
              <a:t>Good care quotes</a:t>
            </a:r>
          </a:p>
        </p:txBody>
      </p:sp>
      <p:sp>
        <p:nvSpPr>
          <p:cNvPr id="13" name="TextBox 13"/>
          <p:cNvSpPr txBox="1"/>
          <p:nvPr/>
        </p:nvSpPr>
        <p:spPr>
          <a:xfrm>
            <a:off x="1318357" y="3516634"/>
            <a:ext cx="12696269" cy="1626866"/>
          </a:xfrm>
          <a:prstGeom prst="rect">
            <a:avLst/>
          </a:prstGeom>
        </p:spPr>
        <p:txBody>
          <a:bodyPr lIns="0" tIns="0" rIns="0" bIns="0" rtlCol="0" anchor="t">
            <a:spAutoFit/>
          </a:bodyPr>
          <a:lstStyle/>
          <a:p>
            <a:pPr>
              <a:lnSpc>
                <a:spcPts val="6522"/>
              </a:lnSpc>
            </a:pPr>
            <a:r>
              <a:rPr lang="en-US" sz="5435">
                <a:solidFill>
                  <a:srgbClr val="FFFFFF"/>
                </a:solidFill>
                <a:latin typeface="Cerebri Bold"/>
              </a:rPr>
              <a:t>“They knew how to make me feel safe. They treated me like a person”</a:t>
            </a:r>
          </a:p>
        </p:txBody>
      </p:sp>
      <p:sp>
        <p:nvSpPr>
          <p:cNvPr id="14" name="TextBox 14"/>
          <p:cNvSpPr txBox="1"/>
          <p:nvPr/>
        </p:nvSpPr>
        <p:spPr>
          <a:xfrm>
            <a:off x="5063088" y="6252858"/>
            <a:ext cx="11385556" cy="1726474"/>
          </a:xfrm>
          <a:prstGeom prst="rect">
            <a:avLst/>
          </a:prstGeom>
        </p:spPr>
        <p:txBody>
          <a:bodyPr lIns="0" tIns="0" rIns="0" bIns="0" rtlCol="0" anchor="t">
            <a:spAutoFit/>
          </a:bodyPr>
          <a:lstStyle/>
          <a:p>
            <a:pPr algn="r">
              <a:lnSpc>
                <a:spcPts val="7029"/>
              </a:lnSpc>
              <a:spcBef>
                <a:spcPct val="0"/>
              </a:spcBef>
            </a:pPr>
            <a:r>
              <a:rPr lang="en-US" sz="5021">
                <a:solidFill>
                  <a:srgbClr val="FFFFFF"/>
                </a:solidFill>
                <a:latin typeface="Cerebri"/>
              </a:rPr>
              <a:t>“My osteopath is amazing and treats me with absolute respect”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7032" r="-21544"/>
            </a:stretch>
          </a:blipFill>
        </p:spPr>
        <p:txBody>
          <a:bodyPr/>
          <a:lstStyle/>
          <a:p>
            <a:endParaRPr lang="en-NZ"/>
          </a:p>
        </p:txBody>
      </p:sp>
      <p:grpSp>
        <p:nvGrpSpPr>
          <p:cNvPr id="3" name="Group 3"/>
          <p:cNvGrpSpPr/>
          <p:nvPr/>
        </p:nvGrpSpPr>
        <p:grpSpPr>
          <a:xfrm>
            <a:off x="47205" y="0"/>
            <a:ext cx="1953560" cy="10287000"/>
            <a:chOff x="0" y="0"/>
            <a:chExt cx="514518" cy="2709333"/>
          </a:xfrm>
        </p:grpSpPr>
        <p:sp>
          <p:nvSpPr>
            <p:cNvPr id="4" name="Freeform 4"/>
            <p:cNvSpPr/>
            <p:nvPr/>
          </p:nvSpPr>
          <p:spPr>
            <a:xfrm>
              <a:off x="0" y="0"/>
              <a:ext cx="514518" cy="2709333"/>
            </a:xfrm>
            <a:custGeom>
              <a:avLst/>
              <a:gdLst/>
              <a:ahLst/>
              <a:cxnLst/>
              <a:rect l="l" t="t" r="r" b="b"/>
              <a:pathLst>
                <a:path w="514518" h="2709333">
                  <a:moveTo>
                    <a:pt x="0" y="0"/>
                  </a:moveTo>
                  <a:lnTo>
                    <a:pt x="514518" y="0"/>
                  </a:lnTo>
                  <a:lnTo>
                    <a:pt x="514518" y="2709333"/>
                  </a:lnTo>
                  <a:lnTo>
                    <a:pt x="0" y="2709333"/>
                  </a:lnTo>
                  <a:close/>
                </a:path>
              </a:pathLst>
            </a:custGeom>
            <a:solidFill>
              <a:srgbClr val="FFFFFF"/>
            </a:solidFill>
          </p:spPr>
          <p:txBody>
            <a:bodyPr/>
            <a:lstStyle/>
            <a:p>
              <a:endParaRPr lang="en-NZ"/>
            </a:p>
          </p:txBody>
        </p:sp>
        <p:sp>
          <p:nvSpPr>
            <p:cNvPr id="5" name="TextBox 5"/>
            <p:cNvSpPr txBox="1"/>
            <p:nvPr/>
          </p:nvSpPr>
          <p:spPr>
            <a:xfrm>
              <a:off x="0" y="-9525"/>
              <a:ext cx="514518" cy="2718858"/>
            </a:xfrm>
            <a:prstGeom prst="rect">
              <a:avLst/>
            </a:prstGeom>
          </p:spPr>
          <p:txBody>
            <a:bodyPr lIns="50800" tIns="50800" rIns="50800" bIns="50800" rtlCol="0" anchor="ctr"/>
            <a:lstStyle/>
            <a:p>
              <a:pPr algn="ctr">
                <a:lnSpc>
                  <a:spcPts val="2604"/>
                </a:lnSpc>
              </a:pPr>
              <a:endParaRPr/>
            </a:p>
          </p:txBody>
        </p:sp>
      </p:grpSp>
      <p:sp>
        <p:nvSpPr>
          <p:cNvPr id="6" name="Freeform 6"/>
          <p:cNvSpPr/>
          <p:nvPr/>
        </p:nvSpPr>
        <p:spPr>
          <a:xfrm>
            <a:off x="136666" y="7980847"/>
            <a:ext cx="1835523" cy="1411823"/>
          </a:xfrm>
          <a:custGeom>
            <a:avLst/>
            <a:gdLst/>
            <a:ahLst/>
            <a:cxnLst/>
            <a:rect l="l" t="t" r="r" b="b"/>
            <a:pathLst>
              <a:path w="1835523" h="1411823">
                <a:moveTo>
                  <a:pt x="0" y="0"/>
                </a:moveTo>
                <a:lnTo>
                  <a:pt x="1835523" y="0"/>
                </a:lnTo>
                <a:lnTo>
                  <a:pt x="1835523" y="1411823"/>
                </a:lnTo>
                <a:lnTo>
                  <a:pt x="0" y="1411823"/>
                </a:lnTo>
                <a:lnTo>
                  <a:pt x="0" y="0"/>
                </a:lnTo>
                <a:close/>
              </a:path>
            </a:pathLst>
          </a:custGeom>
          <a:blipFill>
            <a:blip r:embed="rId3"/>
            <a:stretch>
              <a:fillRect/>
            </a:stretch>
          </a:blipFill>
        </p:spPr>
        <p:txBody>
          <a:bodyPr/>
          <a:lstStyle/>
          <a:p>
            <a:endParaRPr lang="en-NZ"/>
          </a:p>
        </p:txBody>
      </p:sp>
      <p:sp>
        <p:nvSpPr>
          <p:cNvPr id="7" name="Freeform 7"/>
          <p:cNvSpPr/>
          <p:nvPr/>
        </p:nvSpPr>
        <p:spPr>
          <a:xfrm>
            <a:off x="331221" y="7123947"/>
            <a:ext cx="1446414" cy="970677"/>
          </a:xfrm>
          <a:custGeom>
            <a:avLst/>
            <a:gdLst/>
            <a:ahLst/>
            <a:cxnLst/>
            <a:rect l="l" t="t" r="r" b="b"/>
            <a:pathLst>
              <a:path w="1446414" h="970677">
                <a:moveTo>
                  <a:pt x="0" y="0"/>
                </a:moveTo>
                <a:lnTo>
                  <a:pt x="1446414" y="0"/>
                </a:lnTo>
                <a:lnTo>
                  <a:pt x="1446414" y="970678"/>
                </a:lnTo>
                <a:lnTo>
                  <a:pt x="0" y="970678"/>
                </a:lnTo>
                <a:lnTo>
                  <a:pt x="0" y="0"/>
                </a:lnTo>
                <a:close/>
              </a:path>
            </a:pathLst>
          </a:custGeom>
          <a:blipFill>
            <a:blip r:embed="rId4"/>
            <a:stretch>
              <a:fillRect l="-1" t="-793" r="-6483" b="-9662"/>
            </a:stretch>
          </a:blipFill>
        </p:spPr>
        <p:txBody>
          <a:bodyPr/>
          <a:lstStyle/>
          <a:p>
            <a:endParaRPr lang="en-NZ"/>
          </a:p>
        </p:txBody>
      </p:sp>
      <p:sp>
        <p:nvSpPr>
          <p:cNvPr id="8" name="Freeform 8"/>
          <p:cNvSpPr/>
          <p:nvPr/>
        </p:nvSpPr>
        <p:spPr>
          <a:xfrm>
            <a:off x="474560" y="9392670"/>
            <a:ext cx="1159735" cy="660130"/>
          </a:xfrm>
          <a:custGeom>
            <a:avLst/>
            <a:gdLst/>
            <a:ahLst/>
            <a:cxnLst/>
            <a:rect l="l" t="t" r="r" b="b"/>
            <a:pathLst>
              <a:path w="1159735" h="660130">
                <a:moveTo>
                  <a:pt x="0" y="0"/>
                </a:moveTo>
                <a:lnTo>
                  <a:pt x="1159735" y="0"/>
                </a:lnTo>
                <a:lnTo>
                  <a:pt x="1159735" y="660130"/>
                </a:lnTo>
                <a:lnTo>
                  <a:pt x="0" y="660130"/>
                </a:lnTo>
                <a:lnTo>
                  <a:pt x="0" y="0"/>
                </a:lnTo>
                <a:close/>
              </a:path>
            </a:pathLst>
          </a:custGeom>
          <a:blipFill>
            <a:blip r:embed="rId5"/>
            <a:stretch>
              <a:fillRect/>
            </a:stretch>
          </a:blipFill>
        </p:spPr>
        <p:txBody>
          <a:bodyPr/>
          <a:lstStyle/>
          <a:p>
            <a:endParaRPr lang="en-NZ"/>
          </a:p>
        </p:txBody>
      </p:sp>
      <p:sp>
        <p:nvSpPr>
          <p:cNvPr id="9" name="TextBox 9"/>
          <p:cNvSpPr txBox="1"/>
          <p:nvPr/>
        </p:nvSpPr>
        <p:spPr>
          <a:xfrm>
            <a:off x="2686535" y="1218596"/>
            <a:ext cx="6950470" cy="8639603"/>
          </a:xfrm>
          <a:prstGeom prst="rect">
            <a:avLst/>
          </a:prstGeom>
        </p:spPr>
        <p:txBody>
          <a:bodyPr lIns="0" tIns="0" rIns="0" bIns="0" rtlCol="0" anchor="t">
            <a:spAutoFit/>
          </a:bodyPr>
          <a:lstStyle/>
          <a:p>
            <a:pPr algn="just">
              <a:lnSpc>
                <a:spcPts val="3839"/>
              </a:lnSpc>
            </a:pPr>
            <a:r>
              <a:rPr lang="en-US" sz="2742">
                <a:solidFill>
                  <a:srgbClr val="545454"/>
                </a:solidFill>
                <a:latin typeface="Cerebri Bold"/>
              </a:rPr>
              <a:t>Bad care can be judgmental</a:t>
            </a:r>
          </a:p>
          <a:p>
            <a:pPr algn="just">
              <a:lnSpc>
                <a:spcPts val="3839"/>
              </a:lnSpc>
            </a:pPr>
            <a:endParaRPr lang="en-US" sz="2742">
              <a:solidFill>
                <a:srgbClr val="545454"/>
              </a:solidFill>
              <a:latin typeface="Cerebri Bold"/>
            </a:endParaRPr>
          </a:p>
          <a:p>
            <a:pPr algn="just">
              <a:lnSpc>
                <a:spcPts val="3839"/>
              </a:lnSpc>
            </a:pPr>
            <a:r>
              <a:rPr lang="en-US" sz="2742">
                <a:solidFill>
                  <a:srgbClr val="545454"/>
                </a:solidFill>
                <a:latin typeface="Cerebri Bold"/>
              </a:rPr>
              <a:t>It lacks knowledge</a:t>
            </a:r>
          </a:p>
          <a:p>
            <a:pPr algn="just">
              <a:lnSpc>
                <a:spcPts val="3839"/>
              </a:lnSpc>
            </a:pPr>
            <a:endParaRPr lang="en-US" sz="2742">
              <a:solidFill>
                <a:srgbClr val="545454"/>
              </a:solidFill>
              <a:latin typeface="Cerebri Bold"/>
            </a:endParaRPr>
          </a:p>
          <a:p>
            <a:pPr algn="just">
              <a:lnSpc>
                <a:spcPts val="3839"/>
              </a:lnSpc>
            </a:pPr>
            <a:r>
              <a:rPr lang="en-US" sz="2742">
                <a:solidFill>
                  <a:srgbClr val="545454"/>
                </a:solidFill>
                <a:latin typeface="Cerebri Bold"/>
              </a:rPr>
              <a:t>You are not listened to</a:t>
            </a:r>
          </a:p>
          <a:p>
            <a:pPr algn="just">
              <a:lnSpc>
                <a:spcPts val="3839"/>
              </a:lnSpc>
            </a:pPr>
            <a:endParaRPr lang="en-US" sz="2742">
              <a:solidFill>
                <a:srgbClr val="545454"/>
              </a:solidFill>
              <a:latin typeface="Cerebri Bold"/>
            </a:endParaRPr>
          </a:p>
          <a:p>
            <a:pPr algn="just">
              <a:lnSpc>
                <a:spcPts val="3839"/>
              </a:lnSpc>
            </a:pPr>
            <a:r>
              <a:rPr lang="en-US" sz="2742">
                <a:solidFill>
                  <a:srgbClr val="545454"/>
                </a:solidFill>
                <a:latin typeface="Cerebri Bold"/>
              </a:rPr>
              <a:t>You feel patronised</a:t>
            </a:r>
          </a:p>
          <a:p>
            <a:pPr algn="just">
              <a:lnSpc>
                <a:spcPts val="3839"/>
              </a:lnSpc>
            </a:pPr>
            <a:endParaRPr lang="en-US" sz="2742">
              <a:solidFill>
                <a:srgbClr val="545454"/>
              </a:solidFill>
              <a:latin typeface="Cerebri Bold"/>
            </a:endParaRPr>
          </a:p>
          <a:p>
            <a:pPr algn="just">
              <a:lnSpc>
                <a:spcPts val="3839"/>
              </a:lnSpc>
            </a:pPr>
            <a:r>
              <a:rPr lang="en-US" sz="2742">
                <a:solidFill>
                  <a:srgbClr val="545454"/>
                </a:solidFill>
                <a:latin typeface="Cerebri Bold"/>
              </a:rPr>
              <a:t>Your confidentiality may be breeched</a:t>
            </a:r>
          </a:p>
          <a:p>
            <a:pPr algn="just">
              <a:lnSpc>
                <a:spcPts val="3839"/>
              </a:lnSpc>
            </a:pPr>
            <a:endParaRPr lang="en-US" sz="2742">
              <a:solidFill>
                <a:srgbClr val="545454"/>
              </a:solidFill>
              <a:latin typeface="Cerebri Bold"/>
            </a:endParaRPr>
          </a:p>
          <a:p>
            <a:pPr algn="just">
              <a:lnSpc>
                <a:spcPts val="3839"/>
              </a:lnSpc>
            </a:pPr>
            <a:r>
              <a:rPr lang="en-US" sz="2742">
                <a:solidFill>
                  <a:srgbClr val="545454"/>
                </a:solidFill>
                <a:latin typeface="Cerebri Bold"/>
              </a:rPr>
              <a:t>You are treated as if you are drug seeking</a:t>
            </a:r>
          </a:p>
          <a:p>
            <a:pPr algn="just">
              <a:lnSpc>
                <a:spcPts val="3839"/>
              </a:lnSpc>
            </a:pPr>
            <a:endParaRPr lang="en-US" sz="2742">
              <a:solidFill>
                <a:srgbClr val="545454"/>
              </a:solidFill>
              <a:latin typeface="Cerebri Bold"/>
            </a:endParaRPr>
          </a:p>
          <a:p>
            <a:pPr algn="just">
              <a:lnSpc>
                <a:spcPts val="3839"/>
              </a:lnSpc>
            </a:pPr>
            <a:r>
              <a:rPr lang="en-US" sz="2742">
                <a:solidFill>
                  <a:srgbClr val="545454"/>
                </a:solidFill>
                <a:latin typeface="Cerebri Bold"/>
              </a:rPr>
              <a:t>You are treated rudely </a:t>
            </a:r>
          </a:p>
          <a:p>
            <a:pPr algn="just">
              <a:lnSpc>
                <a:spcPts val="3839"/>
              </a:lnSpc>
            </a:pPr>
            <a:endParaRPr lang="en-US" sz="2742">
              <a:solidFill>
                <a:srgbClr val="545454"/>
              </a:solidFill>
              <a:latin typeface="Cerebri Bold"/>
            </a:endParaRPr>
          </a:p>
          <a:p>
            <a:pPr algn="just">
              <a:lnSpc>
                <a:spcPts val="3839"/>
              </a:lnSpc>
            </a:pPr>
            <a:r>
              <a:rPr lang="en-US" sz="2742">
                <a:solidFill>
                  <a:srgbClr val="545454"/>
                </a:solidFill>
                <a:latin typeface="Cerebri Bold"/>
              </a:rPr>
              <a:t> You are discriminated against</a:t>
            </a:r>
          </a:p>
          <a:p>
            <a:pPr algn="just">
              <a:lnSpc>
                <a:spcPts val="3839"/>
              </a:lnSpc>
            </a:pPr>
            <a:endParaRPr lang="en-US" sz="2742">
              <a:solidFill>
                <a:srgbClr val="545454"/>
              </a:solidFill>
              <a:latin typeface="Cerebri Bold"/>
            </a:endParaRPr>
          </a:p>
          <a:p>
            <a:pPr algn="just">
              <a:lnSpc>
                <a:spcPts val="3839"/>
              </a:lnSpc>
            </a:pPr>
            <a:r>
              <a:rPr lang="en-US" sz="2742">
                <a:solidFill>
                  <a:srgbClr val="545454"/>
                </a:solidFill>
                <a:latin typeface="Cerebri Bold"/>
              </a:rPr>
              <a:t>It is unhelpful</a:t>
            </a:r>
          </a:p>
          <a:p>
            <a:pPr algn="just">
              <a:lnSpc>
                <a:spcPts val="3839"/>
              </a:lnSpc>
              <a:spcBef>
                <a:spcPct val="0"/>
              </a:spcBef>
            </a:pPr>
            <a:endParaRPr lang="en-US" sz="2742">
              <a:solidFill>
                <a:srgbClr val="545454"/>
              </a:solidFill>
              <a:latin typeface="Cerebri Bold"/>
            </a:endParaRPr>
          </a:p>
        </p:txBody>
      </p:sp>
      <p:grpSp>
        <p:nvGrpSpPr>
          <p:cNvPr id="10" name="Group 10"/>
          <p:cNvGrpSpPr>
            <a:grpSpLocks noChangeAspect="1"/>
          </p:cNvGrpSpPr>
          <p:nvPr/>
        </p:nvGrpSpPr>
        <p:grpSpPr>
          <a:xfrm>
            <a:off x="11559075" y="-372037"/>
            <a:ext cx="11031074" cy="11031074"/>
            <a:chOff x="0" y="0"/>
            <a:chExt cx="6350000" cy="6350000"/>
          </a:xfrm>
        </p:grpSpPr>
        <p:sp>
          <p:nvSpPr>
            <p:cNvPr id="11" name="Freeform 11"/>
            <p:cNvSpPr/>
            <p:nvPr/>
          </p:nvSpPr>
          <p:spPr>
            <a:xfrm>
              <a:off x="655320" y="655320"/>
              <a:ext cx="5039360" cy="5039360"/>
            </a:xfrm>
            <a:custGeom>
              <a:avLst/>
              <a:gdLst/>
              <a:ahLst/>
              <a:cxnLst/>
              <a:rect l="l" t="t" r="r" b="b"/>
              <a:pathLst>
                <a:path w="5039360" h="503936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blipFill>
              <a:blip r:embed="rId6"/>
              <a:stretch>
                <a:fillRect l="-57547" r="-2336"/>
              </a:stretch>
            </a:blipFill>
          </p:spPr>
          <p:txBody>
            <a:bodyPr/>
            <a:lstStyle/>
            <a:p>
              <a:endParaRPr lang="en-NZ"/>
            </a:p>
          </p:txBody>
        </p:sp>
        <p:sp>
          <p:nvSpPr>
            <p:cNvPr id="12" name="Freeform 12"/>
            <p:cNvSpPr/>
            <p:nvPr/>
          </p:nvSpPr>
          <p:spPr>
            <a:xfrm>
              <a:off x="0" y="0"/>
              <a:ext cx="6350000" cy="6350000"/>
            </a:xfrm>
            <a:custGeom>
              <a:avLst/>
              <a:gdLst/>
              <a:ahLst/>
              <a:cxnLst/>
              <a:rect l="l" t="t" r="r" b="b"/>
              <a:pathLst>
                <a:path w="6350000" h="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7D6A55"/>
            </a:solidFill>
          </p:spPr>
          <p:txBody>
            <a:bodyPr/>
            <a:lstStyle/>
            <a:p>
              <a:endParaRPr lang="en-NZ"/>
            </a:p>
          </p:txBody>
        </p:sp>
      </p:grpSp>
      <p:grpSp>
        <p:nvGrpSpPr>
          <p:cNvPr id="13" name="Group 13"/>
          <p:cNvGrpSpPr/>
          <p:nvPr/>
        </p:nvGrpSpPr>
        <p:grpSpPr>
          <a:xfrm>
            <a:off x="10545906" y="4583529"/>
            <a:ext cx="7742094" cy="1670442"/>
            <a:chOff x="0" y="0"/>
            <a:chExt cx="2039070" cy="439952"/>
          </a:xfrm>
        </p:grpSpPr>
        <p:sp>
          <p:nvSpPr>
            <p:cNvPr id="14" name="Freeform 14"/>
            <p:cNvSpPr/>
            <p:nvPr/>
          </p:nvSpPr>
          <p:spPr>
            <a:xfrm>
              <a:off x="0" y="0"/>
              <a:ext cx="2039070" cy="439952"/>
            </a:xfrm>
            <a:custGeom>
              <a:avLst/>
              <a:gdLst/>
              <a:ahLst/>
              <a:cxnLst/>
              <a:rect l="l" t="t" r="r" b="b"/>
              <a:pathLst>
                <a:path w="2039070" h="439952">
                  <a:moveTo>
                    <a:pt x="0" y="0"/>
                  </a:moveTo>
                  <a:lnTo>
                    <a:pt x="2039070" y="0"/>
                  </a:lnTo>
                  <a:lnTo>
                    <a:pt x="2039070" y="439952"/>
                  </a:lnTo>
                  <a:lnTo>
                    <a:pt x="0" y="439952"/>
                  </a:lnTo>
                  <a:close/>
                </a:path>
              </a:pathLst>
            </a:custGeom>
            <a:solidFill>
              <a:srgbClr val="FFFFFF"/>
            </a:solidFill>
          </p:spPr>
          <p:txBody>
            <a:bodyPr/>
            <a:lstStyle/>
            <a:p>
              <a:endParaRPr lang="en-NZ"/>
            </a:p>
          </p:txBody>
        </p:sp>
        <p:sp>
          <p:nvSpPr>
            <p:cNvPr id="15" name="TextBox 15"/>
            <p:cNvSpPr txBox="1"/>
            <p:nvPr/>
          </p:nvSpPr>
          <p:spPr>
            <a:xfrm>
              <a:off x="0" y="-9525"/>
              <a:ext cx="2039070" cy="449477"/>
            </a:xfrm>
            <a:prstGeom prst="rect">
              <a:avLst/>
            </a:prstGeom>
          </p:spPr>
          <p:txBody>
            <a:bodyPr lIns="50800" tIns="50800" rIns="50800" bIns="50800" rtlCol="0" anchor="ctr"/>
            <a:lstStyle/>
            <a:p>
              <a:pPr algn="ctr">
                <a:lnSpc>
                  <a:spcPts val="2604"/>
                </a:lnSpc>
              </a:pPr>
              <a:endParaRPr/>
            </a:p>
          </p:txBody>
        </p:sp>
      </p:grpSp>
      <p:sp>
        <p:nvSpPr>
          <p:cNvPr id="16" name="TextBox 16"/>
          <p:cNvSpPr txBox="1"/>
          <p:nvPr/>
        </p:nvSpPr>
        <p:spPr>
          <a:xfrm>
            <a:off x="11559075" y="4759422"/>
            <a:ext cx="5848302" cy="1356756"/>
          </a:xfrm>
          <a:prstGeom prst="rect">
            <a:avLst/>
          </a:prstGeom>
        </p:spPr>
        <p:txBody>
          <a:bodyPr lIns="0" tIns="0" rIns="0" bIns="0" rtlCol="0" anchor="t">
            <a:spAutoFit/>
          </a:bodyPr>
          <a:lstStyle/>
          <a:p>
            <a:pPr algn="r">
              <a:lnSpc>
                <a:spcPts val="5377"/>
              </a:lnSpc>
            </a:pPr>
            <a:r>
              <a:rPr lang="en-US" sz="4758">
                <a:solidFill>
                  <a:srgbClr val="484931"/>
                </a:solidFill>
                <a:latin typeface="Cerebri"/>
              </a:rPr>
              <a:t>What can </a:t>
            </a:r>
            <a:r>
              <a:rPr lang="en-US" sz="4758">
                <a:solidFill>
                  <a:srgbClr val="484931"/>
                </a:solidFill>
                <a:latin typeface="Cerebri Bold"/>
              </a:rPr>
              <a:t>bad care</a:t>
            </a:r>
            <a:r>
              <a:rPr lang="en-US" sz="4758">
                <a:solidFill>
                  <a:srgbClr val="484931"/>
                </a:solidFill>
                <a:latin typeface="Cerebri"/>
              </a:rPr>
              <a:t> look like?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18E755701C364B8B53F7041737A9DE" ma:contentTypeVersion="20" ma:contentTypeDescription="Create a new document." ma:contentTypeScope="" ma:versionID="cceaf7d4a63b91022423e5c5a654d116">
  <xsd:schema xmlns:xsd="http://www.w3.org/2001/XMLSchema" xmlns:xs="http://www.w3.org/2001/XMLSchema" xmlns:p="http://schemas.microsoft.com/office/2006/metadata/properties" xmlns:ns2="a4a39e09-7cb3-4469-9328-7a4f716a4d1b" xmlns:ns3="d0fb187a-9436-46aa-a0c6-fbf7ab5530e9" xmlns:ns4="24036b2f-1ee6-4a72-90b5-e60ea21a0144" targetNamespace="http://schemas.microsoft.com/office/2006/metadata/properties" ma:root="true" ma:fieldsID="4fa8daf4d6568d9936a34b4406aa1d4a" ns2:_="" ns3:_="" ns4:_="">
    <xsd:import namespace="a4a39e09-7cb3-4469-9328-7a4f716a4d1b"/>
    <xsd:import namespace="d0fb187a-9436-46aa-a0c6-fbf7ab5530e9"/>
    <xsd:import namespace="24036b2f-1ee6-4a72-90b5-e60ea21a014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Folderorder"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element ref="ns2:Vieworde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a39e09-7cb3-4469-9328-7a4f716a4d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Folderorder" ma:index="16" nillable="true" ma:displayName="Folder order" ma:decimals="0" ma:description="To be used to better sort the view of the top level folders" ma:format="Dropdown" ma:indexed="true" ma:internalName="Folderorder" ma:percentage="FALSE">
      <xsd:simpleType>
        <xsd:restriction base="dms:Number"/>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c30c194-a10f-45cf-b8ac-c2c77eb901a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Vieworder" ma:index="26" nillable="true" ma:displayName="View order" ma:format="Dropdown" ma:internalName="Vieworder" ma:percentage="FALSE">
      <xsd:simpleType>
        <xsd:restriction base="dms:Number"/>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0fb187a-9436-46aa-a0c6-fbf7ab5530e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036b2f-1ee6-4a72-90b5-e60ea21a0144"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9f87612d-4841-4bc3-a87a-38f6918d0a3c}" ma:internalName="TaxCatchAll" ma:showField="CatchAllData" ma:web="d0fb187a-9436-46aa-a0c6-fbf7ab5530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4a39e09-7cb3-4469-9328-7a4f716a4d1b">
      <Terms xmlns="http://schemas.microsoft.com/office/infopath/2007/PartnerControls"/>
    </lcf76f155ced4ddcb4097134ff3c332f>
    <TaxCatchAll xmlns="24036b2f-1ee6-4a72-90b5-e60ea21a0144" xsi:nil="true"/>
    <Folderorder xmlns="a4a39e09-7cb3-4469-9328-7a4f716a4d1b" xsi:nil="true"/>
    <Vieworder xmlns="a4a39e09-7cb3-4469-9328-7a4f716a4d1b" xsi:nil="true"/>
  </documentManagement>
</p:properties>
</file>

<file path=customXml/itemProps1.xml><?xml version="1.0" encoding="utf-8"?>
<ds:datastoreItem xmlns:ds="http://schemas.openxmlformats.org/officeDocument/2006/customXml" ds:itemID="{E3FC5CF3-4A44-4264-A06C-2A830237998C}"/>
</file>

<file path=customXml/itemProps2.xml><?xml version="1.0" encoding="utf-8"?>
<ds:datastoreItem xmlns:ds="http://schemas.openxmlformats.org/officeDocument/2006/customXml" ds:itemID="{0C5C16F6-E248-4126-823B-0681A52A665E}"/>
</file>

<file path=customXml/itemProps3.xml><?xml version="1.0" encoding="utf-8"?>
<ds:datastoreItem xmlns:ds="http://schemas.openxmlformats.org/officeDocument/2006/customXml" ds:itemID="{073FCE64-3F5F-45C2-8753-2CEAC3747320}"/>
</file>

<file path=docProps/app.xml><?xml version="1.0" encoding="utf-8"?>
<Properties xmlns="http://schemas.openxmlformats.org/officeDocument/2006/extended-properties" xmlns:vt="http://schemas.openxmlformats.org/officeDocument/2006/docPropsVTypes">
  <TotalTime>94</TotalTime>
  <Words>1124</Words>
  <Application>Microsoft Office PowerPoint</Application>
  <PresentationFormat>Custom</PresentationFormat>
  <Paragraphs>97</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vt:lpstr>
      <vt:lpstr>Cerebri Bold</vt:lpstr>
      <vt:lpstr>Arial</vt:lpstr>
      <vt:lpstr>Cerebri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good care looks like</dc:title>
  <cp:lastModifiedBy>Yoselyn Salcedo</cp:lastModifiedBy>
  <cp:revision>2</cp:revision>
  <dcterms:created xsi:type="dcterms:W3CDTF">2006-08-16T00:00:00Z</dcterms:created>
  <dcterms:modified xsi:type="dcterms:W3CDTF">2024-03-07T02:57:26Z</dcterms:modified>
  <dc:identifier>DAF-xU9ZwMk</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0x0101002D18E755701C364B8B53F7041737A9DE</vt:lpwstr>
  </property>
</Properties>
</file>